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colors3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olors5.xml" ContentType="application/vnd.ms-office.chartcolorstyle+xml"/>
  <Override PartName="/ppt/charts/style5.xml" ContentType="application/vnd.ms-office.chartstyle+xml"/>
  <Override PartName="/ppt/charts/chart5.xml" ContentType="application/vnd.openxmlformats-officedocument.drawingml.chart+xml"/>
  <Override PartName="/ppt/charts/colors4.xml" ContentType="application/vnd.ms-office.chartcolorstyle+xml"/>
  <Override PartName="/ppt/charts/style4.xml" ContentType="application/vnd.ms-office.chartstyl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hart6.xml" ContentType="application/vnd.openxmlformats-officedocument.drawingml.chart+xml"/>
  <Override PartName="/ppt/diagrams/colors1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olors8.xml" ContentType="application/vnd.ms-office.chartcolorstyle+xml"/>
  <Override PartName="/ppt/diagrams/quickStyle1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theme/theme1.xml" ContentType="application/vnd.openxmlformats-officedocument.theme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7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91" autoAdjust="0"/>
    <p:restoredTop sz="94660"/>
  </p:normalViewPr>
  <p:slideViewPr>
    <p:cSldViewPr snapToGrid="0">
      <p:cViewPr varScale="1">
        <p:scale>
          <a:sx n="91" d="100"/>
          <a:sy n="91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908499679203908"/>
          <c:y val="0.25887036005278441"/>
          <c:w val="0.70092528414288191"/>
          <c:h val="0.7107139288063347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PQRSD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07C-4599-ABE5-2E33BD3C7C1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B79-4D93-B091-83D131FFCF5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B79-4D93-B091-83D131FFCF5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042-4A17-AC0A-5E123FB52F0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042-4A17-AC0A-5E123FB52F0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81E7-4A4E-A974-7AFDDC08EC0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042-4A17-AC0A-5E123FB52F0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47C-4437-8C73-EE5BCAEECD5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547C-4437-8C73-EE5BCAEECD52}"/>
              </c:ext>
            </c:extLst>
          </c:dPt>
          <c:dLbls>
            <c:dLbl>
              <c:idx val="0"/>
              <c:layout>
                <c:manualLayout>
                  <c:x val="-7.0533698190572633E-2"/>
                  <c:y val="0.1144880461029897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07C-4599-ABE5-2E33BD3C7C11}"/>
                </c:ext>
              </c:extLst>
            </c:dLbl>
            <c:dLbl>
              <c:idx val="1"/>
              <c:layout>
                <c:manualLayout>
                  <c:x val="-0.19137698393271099"/>
                  <c:y val="8.32500003810128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B79-4D93-B091-83D131FFCF56}"/>
                </c:ext>
              </c:extLst>
            </c:dLbl>
            <c:dLbl>
              <c:idx val="2"/>
              <c:layout>
                <c:manualLayout>
                  <c:x val="-0.18675593129209106"/>
                  <c:y val="-7.31309523731767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B79-4D93-B091-83D131FFCF56}"/>
                </c:ext>
              </c:extLst>
            </c:dLbl>
            <c:dLbl>
              <c:idx val="3"/>
              <c:layout>
                <c:manualLayout>
                  <c:x val="-0.1061656836649945"/>
                  <c:y val="-0.120528297170859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042-4A17-AC0A-5E123FB52F0B}"/>
                </c:ext>
              </c:extLst>
            </c:dLbl>
            <c:dLbl>
              <c:idx val="4"/>
              <c:layout>
                <c:manualLayout>
                  <c:x val="9.0309037860809765E-2"/>
                  <c:y val="-9.545155574076408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042-4A17-AC0A-5E123FB52F0B}"/>
                </c:ext>
              </c:extLst>
            </c:dLbl>
            <c:dLbl>
              <c:idx val="5"/>
              <c:layout>
                <c:manualLayout>
                  <c:x val="0.15983353817902912"/>
                  <c:y val="-0.103001270841130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1E7-4A4E-A974-7AFDDC08EC06}"/>
                </c:ext>
              </c:extLst>
            </c:dLbl>
            <c:dLbl>
              <c:idx val="6"/>
              <c:layout>
                <c:manualLayout>
                  <c:x val="0.19124793543882068"/>
                  <c:y val="-1.23707250630903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5042-4A17-AC0A-5E123FB52F0B}"/>
                </c:ext>
              </c:extLst>
            </c:dLbl>
            <c:dLbl>
              <c:idx val="7"/>
              <c:layout>
                <c:manualLayout>
                  <c:x val="0.17753100384697637"/>
                  <c:y val="0.1184420885513041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547C-4437-8C73-EE5BCAEECD52}"/>
                </c:ext>
              </c:extLst>
            </c:dLbl>
            <c:dLbl>
              <c:idx val="8"/>
              <c:layout>
                <c:manualLayout>
                  <c:x val="8.5102006285370235E-2"/>
                  <c:y val="0.132590728411648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547C-4437-8C73-EE5BCAEECD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Hoja1!$A$2:$A$10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615</c:v>
                </c:pt>
                <c:pt idx="1">
                  <c:v>1051</c:v>
                </c:pt>
                <c:pt idx="2">
                  <c:v>1357</c:v>
                </c:pt>
                <c:pt idx="3">
                  <c:v>722</c:v>
                </c:pt>
                <c:pt idx="4">
                  <c:v>775</c:v>
                </c:pt>
                <c:pt idx="5">
                  <c:v>819</c:v>
                </c:pt>
                <c:pt idx="6">
                  <c:v>714</c:v>
                </c:pt>
                <c:pt idx="7">
                  <c:v>845</c:v>
                </c:pt>
                <c:pt idx="8">
                  <c:v>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7C-4599-ABE5-2E33BD3C7C11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1748660772951087E-2"/>
          <c:y val="9.0908576294338739E-2"/>
          <c:w val="0.89377569696922854"/>
          <c:h val="0.144440445623915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860377583984275E-2"/>
          <c:y val="3.9929305960216842E-2"/>
          <c:w val="0.8776887391592354"/>
          <c:h val="0.673137925686429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DENUNCIA</c:v>
                </c:pt>
                <c:pt idx="1">
                  <c:v>FELICITACIONES</c:v>
                </c:pt>
                <c:pt idx="2">
                  <c:v>PETICIÓN</c:v>
                </c:pt>
                <c:pt idx="3">
                  <c:v>QUEJA</c:v>
                </c:pt>
                <c:pt idx="4">
                  <c:v>RECLAMO</c:v>
                </c:pt>
                <c:pt idx="5">
                  <c:v>TRÁMITE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1737</c:v>
                </c:pt>
                <c:pt idx="3">
                  <c:v>3</c:v>
                </c:pt>
                <c:pt idx="4">
                  <c:v>1</c:v>
                </c:pt>
                <c:pt idx="5">
                  <c:v>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E8-4930-BB98-B2EBFBA5A7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1817312"/>
        <c:axId val="290747848"/>
      </c:barChart>
      <c:catAx>
        <c:axId val="32181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747848"/>
        <c:crossesAt val="1"/>
        <c:auto val="1"/>
        <c:lblAlgn val="ctr"/>
        <c:lblOffset val="100"/>
        <c:noMultiLvlLbl val="0"/>
      </c:catAx>
      <c:valAx>
        <c:axId val="290747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817312"/>
        <c:crosses val="autoZero"/>
        <c:crossBetween val="between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CO" sz="1862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3er </a:t>
            </a:r>
            <a:r>
              <a:rPr lang="es-CO" noProof="0" dirty="0" smtClean="0"/>
              <a:t>Trimestre</a:t>
            </a:r>
            <a:r>
              <a:rPr lang="en-US" dirty="0" smtClean="0"/>
              <a:t>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CO" sz="1862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3er Trimestre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s-CO" sz="1197" b="0" i="0" u="none" strike="noStrike" kern="1200" baseline="0" noProof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Hoja1!$B$2:$B$3</c:f>
              <c:numCache>
                <c:formatCode>General</c:formatCode>
                <c:ptCount val="2"/>
                <c:pt idx="0">
                  <c:v>2653</c:v>
                </c:pt>
                <c:pt idx="1">
                  <c:v>2307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C3-414F-90A3-02D7F6E881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8466912"/>
        <c:axId val="528465600"/>
      </c:barChart>
      <c:catAx>
        <c:axId val="528466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CO" sz="1197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465600"/>
        <c:crosses val="autoZero"/>
        <c:auto val="1"/>
        <c:lblAlgn val="ctr"/>
        <c:lblOffset val="100"/>
        <c:noMultiLvlLbl val="0"/>
      </c:catAx>
      <c:valAx>
        <c:axId val="528465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CO" sz="1197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4669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es-CO" sz="1197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s-CO" noProof="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Peticiones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714</c:v>
                </c:pt>
                <c:pt idx="1">
                  <c:v>845</c:v>
                </c:pt>
                <c:pt idx="2">
                  <c:v>748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9D-4B86-909E-9C1291F3F94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24238040"/>
        <c:axId val="524238368"/>
      </c:lineChart>
      <c:catAx>
        <c:axId val="524238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238368"/>
        <c:crosses val="autoZero"/>
        <c:auto val="1"/>
        <c:lblAlgn val="ctr"/>
        <c:lblOffset val="100"/>
        <c:noMultiLvlLbl val="0"/>
      </c:catAx>
      <c:valAx>
        <c:axId val="524238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238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CORREO CERTIFICADO</c:v>
                </c:pt>
                <c:pt idx="1">
                  <c:v>CORREO ELECTRÓNICO</c:v>
                </c:pt>
                <c:pt idx="2">
                  <c:v>PÁGINA WEB</c:v>
                </c:pt>
                <c:pt idx="3">
                  <c:v>PERSONAL</c:v>
                </c:pt>
                <c:pt idx="4">
                  <c:v>WEB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13</c:v>
                </c:pt>
                <c:pt idx="1">
                  <c:v>185</c:v>
                </c:pt>
                <c:pt idx="2">
                  <c:v>4</c:v>
                </c:pt>
                <c:pt idx="3">
                  <c:v>1971</c:v>
                </c:pt>
                <c:pt idx="4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6E-4121-BD8E-2EED119832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3979504"/>
        <c:axId val="403976880"/>
      </c:barChart>
      <c:catAx>
        <c:axId val="403979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976880"/>
        <c:crosses val="autoZero"/>
        <c:auto val="1"/>
        <c:lblAlgn val="ctr"/>
        <c:lblOffset val="100"/>
        <c:noMultiLvlLbl val="0"/>
      </c:catAx>
      <c:valAx>
        <c:axId val="403976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979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¿Cómo considera usted el tiempo de respuesta para su PQRS-D?</c:v>
                </c:pt>
              </c:strCache>
            </c:strRef>
          </c:tx>
          <c:explosion val="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B5-4800-81C6-37203E8F95C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EBB5-4800-81C6-37203E8F95C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EBB5-4800-81C6-37203E8F95C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72-433D-9401-46E02D506E8E}"/>
              </c:ext>
            </c:extLst>
          </c:dPt>
          <c:dLbls>
            <c:dLbl>
              <c:idx val="3"/>
              <c:layout>
                <c:manualLayout>
                  <c:x val="-1.1500124546348837E-6"/>
                  <c:y val="0.1084355201292509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772-433D-9401-46E02D506E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Hoja1!$A$2:$A$5</c:f>
              <c:strCache>
                <c:ptCount val="4"/>
                <c:pt idx="0">
                  <c:v>Excelente</c:v>
                </c:pt>
                <c:pt idx="1">
                  <c:v>Bueno</c:v>
                </c:pt>
                <c:pt idx="2">
                  <c:v>Regular</c:v>
                </c:pt>
                <c:pt idx="3">
                  <c:v>Malo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72-433D-9401-46E02D506E8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ES" sz="1800" b="0" dirty="0" smtClean="0">
                <a:effectLst/>
              </a:rPr>
              <a:t>¿Su petición fue respuesta de manera clara? (Fácil lectura o entendimiento de la información suministrada)</a:t>
            </a:r>
            <a:endParaRPr lang="en-US" dirty="0" smtClean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427298280939054E-2"/>
          <c:y val="0.20866712317321442"/>
          <c:w val="0.92213769319854477"/>
          <c:h val="0.648529366244114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D6-4925-8C39-7A79F2143DC3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D6-4925-8C39-7A79F2143DC3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D6-4925-8C39-7A79F2143DC3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D6-4925-8C39-7A79F2143DC3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D6-4925-8C39-7A79F2143D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16226720"/>
        <c:axId val="616228360"/>
      </c:barChart>
      <c:catAx>
        <c:axId val="61622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228360"/>
        <c:crosses val="autoZero"/>
        <c:auto val="1"/>
        <c:lblAlgn val="ctr"/>
        <c:lblOffset val="100"/>
        <c:noMultiLvlLbl val="0"/>
      </c:catAx>
      <c:valAx>
        <c:axId val="616228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226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862" b="0" i="0" u="none" strike="noStrike" baseline="0" dirty="0" smtClean="0">
                <a:effectLst/>
              </a:rPr>
              <a:t>¿Considera que la información recibida fue suficiente? (Información completa)</a:t>
            </a:r>
            <a:endParaRPr lang="es-ES" dirty="0"/>
          </a:p>
        </c:rich>
      </c:tx>
      <c:layout>
        <c:manualLayout>
          <c:xMode val="edge"/>
          <c:yMode val="edge"/>
          <c:x val="0.1588096787103806"/>
          <c:y val="3.35702369979432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334490288852189"/>
          <c:y val="0.28348532015829292"/>
          <c:w val="0.49848185164700637"/>
          <c:h val="0.562928796263745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¿Se considera satisfecho(a) con los servicios ofrecidos por la Alcaldía de Quibdó y la Dependencia?</c:v>
                </c:pt>
              </c:strCache>
            </c:strRef>
          </c:tx>
          <c:dPt>
            <c:idx val="0"/>
            <c:bubble3D val="0"/>
            <c:explosion val="17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48F-4C25-BF2C-844DB4E4241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48F-4C25-BF2C-844DB4E424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13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8F-4C25-BF2C-844DB4E424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779E2-FCAF-4EBC-9685-5EF345568A49}" type="doc">
      <dgm:prSet loTypeId="urn:microsoft.com/office/officeart/2005/8/layout/hProcess7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B63E8B23-3161-4DDF-BA60-706DAF8A90FA}">
      <dgm:prSet phldrT="[Texto]"/>
      <dgm:spPr/>
      <dgm:t>
        <a:bodyPr/>
        <a:lstStyle/>
        <a:p>
          <a:r>
            <a:rPr lang="es-ES" dirty="0" smtClean="0"/>
            <a:t>Julio</a:t>
          </a:r>
          <a:endParaRPr lang="es-ES" dirty="0"/>
        </a:p>
      </dgm:t>
    </dgm:pt>
    <dgm:pt modelId="{0F7A8099-D1C7-459C-A86A-95559142DD7E}" type="parTrans" cxnId="{349F28A1-5EF3-4E6A-9F48-C4BEA36695E5}">
      <dgm:prSet/>
      <dgm:spPr/>
      <dgm:t>
        <a:bodyPr/>
        <a:lstStyle/>
        <a:p>
          <a:endParaRPr lang="es-ES"/>
        </a:p>
      </dgm:t>
    </dgm:pt>
    <dgm:pt modelId="{EBF4D4CE-E607-4106-AB29-B96573C7B353}" type="sibTrans" cxnId="{349F28A1-5EF3-4E6A-9F48-C4BEA36695E5}">
      <dgm:prSet/>
      <dgm:spPr/>
      <dgm:t>
        <a:bodyPr/>
        <a:lstStyle/>
        <a:p>
          <a:endParaRPr lang="es-ES"/>
        </a:p>
      </dgm:t>
    </dgm:pt>
    <dgm:pt modelId="{F9D17AC1-25B2-4134-8729-4D46B1A9B6B1}">
      <dgm:prSet phldrT="[Texto]"/>
      <dgm:spPr/>
      <dgm:t>
        <a:bodyPr/>
        <a:lstStyle/>
        <a:p>
          <a:r>
            <a:rPr lang="es-ES" dirty="0" smtClean="0"/>
            <a:t>82.44%</a:t>
          </a:r>
          <a:endParaRPr lang="es-ES" dirty="0"/>
        </a:p>
      </dgm:t>
    </dgm:pt>
    <dgm:pt modelId="{C7EC831D-EF3B-4D3A-A401-4CD0C1BF220D}" type="parTrans" cxnId="{D0D49CBE-D427-4B45-A648-27FC1DC45564}">
      <dgm:prSet/>
      <dgm:spPr/>
      <dgm:t>
        <a:bodyPr/>
        <a:lstStyle/>
        <a:p>
          <a:endParaRPr lang="es-ES"/>
        </a:p>
      </dgm:t>
    </dgm:pt>
    <dgm:pt modelId="{3186E617-5975-4528-A85F-CBC0F734666E}" type="sibTrans" cxnId="{D0D49CBE-D427-4B45-A648-27FC1DC45564}">
      <dgm:prSet/>
      <dgm:spPr/>
      <dgm:t>
        <a:bodyPr/>
        <a:lstStyle/>
        <a:p>
          <a:endParaRPr lang="es-ES"/>
        </a:p>
      </dgm:t>
    </dgm:pt>
    <dgm:pt modelId="{B1017786-B306-4B7D-86F3-A7047D1A8755}">
      <dgm:prSet phldrT="[Texto]"/>
      <dgm:spPr/>
      <dgm:t>
        <a:bodyPr/>
        <a:lstStyle/>
        <a:p>
          <a:r>
            <a:rPr lang="es-ES" dirty="0" smtClean="0"/>
            <a:t>Agosto</a:t>
          </a:r>
          <a:endParaRPr lang="es-ES" dirty="0"/>
        </a:p>
      </dgm:t>
    </dgm:pt>
    <dgm:pt modelId="{9569F498-A1C2-4C2E-A59D-ABE40BAE7670}" type="parTrans" cxnId="{F2920F34-CF13-4227-8932-7C6F5A728376}">
      <dgm:prSet/>
      <dgm:spPr/>
      <dgm:t>
        <a:bodyPr/>
        <a:lstStyle/>
        <a:p>
          <a:endParaRPr lang="es-ES"/>
        </a:p>
      </dgm:t>
    </dgm:pt>
    <dgm:pt modelId="{29368133-2A83-4F4D-9B73-429834A034BD}" type="sibTrans" cxnId="{F2920F34-CF13-4227-8932-7C6F5A728376}">
      <dgm:prSet/>
      <dgm:spPr/>
      <dgm:t>
        <a:bodyPr/>
        <a:lstStyle/>
        <a:p>
          <a:endParaRPr lang="es-ES"/>
        </a:p>
      </dgm:t>
    </dgm:pt>
    <dgm:pt modelId="{7358F753-AA7F-4001-8E39-4311A934AB8F}">
      <dgm:prSet phldrT="[Texto]"/>
      <dgm:spPr/>
      <dgm:t>
        <a:bodyPr/>
        <a:lstStyle/>
        <a:p>
          <a:r>
            <a:rPr lang="es-ES" dirty="0" smtClean="0"/>
            <a:t>81.41%</a:t>
          </a:r>
          <a:endParaRPr lang="es-ES" dirty="0"/>
        </a:p>
      </dgm:t>
    </dgm:pt>
    <dgm:pt modelId="{EC44B872-1270-4E3D-B81F-57EED9EE7202}" type="parTrans" cxnId="{7E01FC44-43C5-463E-A40F-9F2B9BCF1BBE}">
      <dgm:prSet/>
      <dgm:spPr/>
      <dgm:t>
        <a:bodyPr/>
        <a:lstStyle/>
        <a:p>
          <a:endParaRPr lang="es-ES"/>
        </a:p>
      </dgm:t>
    </dgm:pt>
    <dgm:pt modelId="{DB45A944-0043-44A6-B266-E2F9EC7C155A}" type="sibTrans" cxnId="{7E01FC44-43C5-463E-A40F-9F2B9BCF1BBE}">
      <dgm:prSet/>
      <dgm:spPr/>
      <dgm:t>
        <a:bodyPr/>
        <a:lstStyle/>
        <a:p>
          <a:endParaRPr lang="es-ES"/>
        </a:p>
      </dgm:t>
    </dgm:pt>
    <dgm:pt modelId="{CAAF96D3-7487-4D13-BEED-23122A2C4B1E}">
      <dgm:prSet phldrT="[Texto]"/>
      <dgm:spPr/>
      <dgm:t>
        <a:bodyPr/>
        <a:lstStyle/>
        <a:p>
          <a:r>
            <a:rPr lang="es-ES" dirty="0" smtClean="0"/>
            <a:t>Septiembre</a:t>
          </a:r>
          <a:endParaRPr lang="es-ES" dirty="0"/>
        </a:p>
      </dgm:t>
    </dgm:pt>
    <dgm:pt modelId="{C983FD82-4B48-4F07-914F-827A69659AF8}" type="parTrans" cxnId="{BCFF238B-3C30-46B9-9056-1A5989891B9A}">
      <dgm:prSet/>
      <dgm:spPr/>
      <dgm:t>
        <a:bodyPr/>
        <a:lstStyle/>
        <a:p>
          <a:endParaRPr lang="es-ES"/>
        </a:p>
      </dgm:t>
    </dgm:pt>
    <dgm:pt modelId="{27DD953E-6AC8-4F54-9F29-738D3716287D}" type="sibTrans" cxnId="{BCFF238B-3C30-46B9-9056-1A5989891B9A}">
      <dgm:prSet/>
      <dgm:spPr/>
      <dgm:t>
        <a:bodyPr/>
        <a:lstStyle/>
        <a:p>
          <a:endParaRPr lang="es-ES"/>
        </a:p>
      </dgm:t>
    </dgm:pt>
    <dgm:pt modelId="{0FB2A719-6AC2-40C7-9BFE-E1A9729E4783}">
      <dgm:prSet phldrT="[Texto]"/>
      <dgm:spPr/>
      <dgm:t>
        <a:bodyPr/>
        <a:lstStyle/>
        <a:p>
          <a:r>
            <a:rPr lang="es-ES" dirty="0" smtClean="0"/>
            <a:t>90.38%</a:t>
          </a:r>
          <a:endParaRPr lang="es-ES" dirty="0"/>
        </a:p>
      </dgm:t>
    </dgm:pt>
    <dgm:pt modelId="{DE7432F3-8F23-4136-91FC-D2DDF9728DCB}" type="parTrans" cxnId="{9EB75E6E-4D2A-4997-89AF-C120DB5698E9}">
      <dgm:prSet/>
      <dgm:spPr/>
      <dgm:t>
        <a:bodyPr/>
        <a:lstStyle/>
        <a:p>
          <a:endParaRPr lang="es-ES"/>
        </a:p>
      </dgm:t>
    </dgm:pt>
    <dgm:pt modelId="{92535AF1-787B-4D19-887F-5CC6E1D8C07D}" type="sibTrans" cxnId="{9EB75E6E-4D2A-4997-89AF-C120DB5698E9}">
      <dgm:prSet/>
      <dgm:spPr/>
      <dgm:t>
        <a:bodyPr/>
        <a:lstStyle/>
        <a:p>
          <a:endParaRPr lang="es-ES"/>
        </a:p>
      </dgm:t>
    </dgm:pt>
    <dgm:pt modelId="{B1FE96A7-15FA-4017-A74F-6CD30108DE2A}" type="pres">
      <dgm:prSet presAssocID="{B9D779E2-FCAF-4EBC-9685-5EF345568A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7C248DB-DC53-461C-9B62-DB931346DB26}" type="pres">
      <dgm:prSet presAssocID="{B63E8B23-3161-4DDF-BA60-706DAF8A90FA}" presName="compositeNode" presStyleCnt="0">
        <dgm:presLayoutVars>
          <dgm:bulletEnabled val="1"/>
        </dgm:presLayoutVars>
      </dgm:prSet>
      <dgm:spPr/>
    </dgm:pt>
    <dgm:pt modelId="{564CA7A3-1E7A-46FA-9830-C8A4281EB96A}" type="pres">
      <dgm:prSet presAssocID="{B63E8B23-3161-4DDF-BA60-706DAF8A90FA}" presName="bgRect" presStyleLbl="node1" presStyleIdx="0" presStyleCnt="3"/>
      <dgm:spPr/>
      <dgm:t>
        <a:bodyPr/>
        <a:lstStyle/>
        <a:p>
          <a:endParaRPr lang="es-ES"/>
        </a:p>
      </dgm:t>
    </dgm:pt>
    <dgm:pt modelId="{4AE37EA9-1D05-4AF3-8EF2-72A4DD359471}" type="pres">
      <dgm:prSet presAssocID="{B63E8B23-3161-4DDF-BA60-706DAF8A90FA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4313FF4-0A3D-4A7D-96EE-E205DAA30C2F}" type="pres">
      <dgm:prSet presAssocID="{B63E8B23-3161-4DDF-BA60-706DAF8A90FA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7BAEA9-5384-4C94-A73C-43740972307F}" type="pres">
      <dgm:prSet presAssocID="{EBF4D4CE-E607-4106-AB29-B96573C7B353}" presName="hSp" presStyleCnt="0"/>
      <dgm:spPr/>
    </dgm:pt>
    <dgm:pt modelId="{004A0402-E62E-4ABD-9F4B-4EF497665A52}" type="pres">
      <dgm:prSet presAssocID="{EBF4D4CE-E607-4106-AB29-B96573C7B353}" presName="vProcSp" presStyleCnt="0"/>
      <dgm:spPr/>
    </dgm:pt>
    <dgm:pt modelId="{F465C752-ECE2-4BD2-A99D-C7933324A261}" type="pres">
      <dgm:prSet presAssocID="{EBF4D4CE-E607-4106-AB29-B96573C7B353}" presName="vSp1" presStyleCnt="0"/>
      <dgm:spPr/>
    </dgm:pt>
    <dgm:pt modelId="{BFCEEF68-D68E-48D8-BB6B-45F5AA6E14F2}" type="pres">
      <dgm:prSet presAssocID="{EBF4D4CE-E607-4106-AB29-B96573C7B353}" presName="simulatedConn" presStyleLbl="solidFgAcc1" presStyleIdx="0" presStyleCnt="2"/>
      <dgm:spPr/>
    </dgm:pt>
    <dgm:pt modelId="{9BC1CFA7-B4C4-4DAC-9853-B25D5B7678CE}" type="pres">
      <dgm:prSet presAssocID="{EBF4D4CE-E607-4106-AB29-B96573C7B353}" presName="vSp2" presStyleCnt="0"/>
      <dgm:spPr/>
    </dgm:pt>
    <dgm:pt modelId="{B0C31E8B-BD8E-4FC9-A5E3-706FAD9E5B0E}" type="pres">
      <dgm:prSet presAssocID="{EBF4D4CE-E607-4106-AB29-B96573C7B353}" presName="sibTrans" presStyleCnt="0"/>
      <dgm:spPr/>
    </dgm:pt>
    <dgm:pt modelId="{ACE191C0-0758-420E-A615-0B5244245539}" type="pres">
      <dgm:prSet presAssocID="{B1017786-B306-4B7D-86F3-A7047D1A8755}" presName="compositeNode" presStyleCnt="0">
        <dgm:presLayoutVars>
          <dgm:bulletEnabled val="1"/>
        </dgm:presLayoutVars>
      </dgm:prSet>
      <dgm:spPr/>
    </dgm:pt>
    <dgm:pt modelId="{CEAB46A7-2ED5-4332-B192-CF76F22FFB9C}" type="pres">
      <dgm:prSet presAssocID="{B1017786-B306-4B7D-86F3-A7047D1A8755}" presName="bgRect" presStyleLbl="node1" presStyleIdx="1" presStyleCnt="3"/>
      <dgm:spPr/>
      <dgm:t>
        <a:bodyPr/>
        <a:lstStyle/>
        <a:p>
          <a:endParaRPr lang="es-ES"/>
        </a:p>
      </dgm:t>
    </dgm:pt>
    <dgm:pt modelId="{AE5230E8-C835-4692-92B3-C81D04E10998}" type="pres">
      <dgm:prSet presAssocID="{B1017786-B306-4B7D-86F3-A7047D1A8755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8D0267-233C-47B3-91FE-37265DEE97F2}" type="pres">
      <dgm:prSet presAssocID="{B1017786-B306-4B7D-86F3-A7047D1A8755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962AD2E-C7F3-4C0F-B923-6B8F46B37B11}" type="pres">
      <dgm:prSet presAssocID="{29368133-2A83-4F4D-9B73-429834A034BD}" presName="hSp" presStyleCnt="0"/>
      <dgm:spPr/>
    </dgm:pt>
    <dgm:pt modelId="{F420375D-C715-4EF3-AFD9-651566110256}" type="pres">
      <dgm:prSet presAssocID="{29368133-2A83-4F4D-9B73-429834A034BD}" presName="vProcSp" presStyleCnt="0"/>
      <dgm:spPr/>
    </dgm:pt>
    <dgm:pt modelId="{DCAC71C6-B7A4-4F9D-98F7-279017B70BA1}" type="pres">
      <dgm:prSet presAssocID="{29368133-2A83-4F4D-9B73-429834A034BD}" presName="vSp1" presStyleCnt="0"/>
      <dgm:spPr/>
    </dgm:pt>
    <dgm:pt modelId="{0C089366-F932-435D-BB72-7DC48A51E001}" type="pres">
      <dgm:prSet presAssocID="{29368133-2A83-4F4D-9B73-429834A034BD}" presName="simulatedConn" presStyleLbl="solidFgAcc1" presStyleIdx="1" presStyleCnt="2"/>
      <dgm:spPr/>
    </dgm:pt>
    <dgm:pt modelId="{02968037-D6F9-4E23-A12A-13349C45D4D2}" type="pres">
      <dgm:prSet presAssocID="{29368133-2A83-4F4D-9B73-429834A034BD}" presName="vSp2" presStyleCnt="0"/>
      <dgm:spPr/>
    </dgm:pt>
    <dgm:pt modelId="{7BAE5DFE-FAA7-4935-BB20-152F73E414FF}" type="pres">
      <dgm:prSet presAssocID="{29368133-2A83-4F4D-9B73-429834A034BD}" presName="sibTrans" presStyleCnt="0"/>
      <dgm:spPr/>
    </dgm:pt>
    <dgm:pt modelId="{BC119F55-455F-479E-8696-82FADC755381}" type="pres">
      <dgm:prSet presAssocID="{CAAF96D3-7487-4D13-BEED-23122A2C4B1E}" presName="compositeNode" presStyleCnt="0">
        <dgm:presLayoutVars>
          <dgm:bulletEnabled val="1"/>
        </dgm:presLayoutVars>
      </dgm:prSet>
      <dgm:spPr/>
    </dgm:pt>
    <dgm:pt modelId="{8F293FDB-0412-4748-B338-FF8CAE2316B5}" type="pres">
      <dgm:prSet presAssocID="{CAAF96D3-7487-4D13-BEED-23122A2C4B1E}" presName="bgRect" presStyleLbl="node1" presStyleIdx="2" presStyleCnt="3" custScaleY="100000"/>
      <dgm:spPr/>
      <dgm:t>
        <a:bodyPr/>
        <a:lstStyle/>
        <a:p>
          <a:endParaRPr lang="es-ES"/>
        </a:p>
      </dgm:t>
    </dgm:pt>
    <dgm:pt modelId="{155712B3-1881-47D3-8AE5-962F34E19DB6}" type="pres">
      <dgm:prSet presAssocID="{CAAF96D3-7487-4D13-BEED-23122A2C4B1E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769437-B6EB-412C-B70F-28DB0DFE9A87}" type="pres">
      <dgm:prSet presAssocID="{CAAF96D3-7487-4D13-BEED-23122A2C4B1E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49F28A1-5EF3-4E6A-9F48-C4BEA36695E5}" srcId="{B9D779E2-FCAF-4EBC-9685-5EF345568A49}" destId="{B63E8B23-3161-4DDF-BA60-706DAF8A90FA}" srcOrd="0" destOrd="0" parTransId="{0F7A8099-D1C7-459C-A86A-95559142DD7E}" sibTransId="{EBF4D4CE-E607-4106-AB29-B96573C7B353}"/>
    <dgm:cxn modelId="{480B47C5-05C8-4986-B7B6-9119CA87CA14}" type="presOf" srcId="{CAAF96D3-7487-4D13-BEED-23122A2C4B1E}" destId="{155712B3-1881-47D3-8AE5-962F34E19DB6}" srcOrd="1" destOrd="0" presId="urn:microsoft.com/office/officeart/2005/8/layout/hProcess7"/>
    <dgm:cxn modelId="{5DF57B72-C061-4555-AAE9-EF0671CCDBAA}" type="presOf" srcId="{7358F753-AA7F-4001-8E39-4311A934AB8F}" destId="{2D8D0267-233C-47B3-91FE-37265DEE97F2}" srcOrd="0" destOrd="0" presId="urn:microsoft.com/office/officeart/2005/8/layout/hProcess7"/>
    <dgm:cxn modelId="{BCFF238B-3C30-46B9-9056-1A5989891B9A}" srcId="{B9D779E2-FCAF-4EBC-9685-5EF345568A49}" destId="{CAAF96D3-7487-4D13-BEED-23122A2C4B1E}" srcOrd="2" destOrd="0" parTransId="{C983FD82-4B48-4F07-914F-827A69659AF8}" sibTransId="{27DD953E-6AC8-4F54-9F29-738D3716287D}"/>
    <dgm:cxn modelId="{38B9CFE8-5873-411C-AA3E-DD6049EC5842}" type="presOf" srcId="{B1017786-B306-4B7D-86F3-A7047D1A8755}" destId="{CEAB46A7-2ED5-4332-B192-CF76F22FFB9C}" srcOrd="0" destOrd="0" presId="urn:microsoft.com/office/officeart/2005/8/layout/hProcess7"/>
    <dgm:cxn modelId="{EFFFF5BE-24AD-43DF-AFE8-C8C1F2D0CEA7}" type="presOf" srcId="{B63E8B23-3161-4DDF-BA60-706DAF8A90FA}" destId="{4AE37EA9-1D05-4AF3-8EF2-72A4DD359471}" srcOrd="1" destOrd="0" presId="urn:microsoft.com/office/officeart/2005/8/layout/hProcess7"/>
    <dgm:cxn modelId="{9EB75E6E-4D2A-4997-89AF-C120DB5698E9}" srcId="{CAAF96D3-7487-4D13-BEED-23122A2C4B1E}" destId="{0FB2A719-6AC2-40C7-9BFE-E1A9729E4783}" srcOrd="0" destOrd="0" parTransId="{DE7432F3-8F23-4136-91FC-D2DDF9728DCB}" sibTransId="{92535AF1-787B-4D19-887F-5CC6E1D8C07D}"/>
    <dgm:cxn modelId="{5BBF1C9C-31D0-40DD-9AEE-34B1610518D8}" type="presOf" srcId="{B9D779E2-FCAF-4EBC-9685-5EF345568A49}" destId="{B1FE96A7-15FA-4017-A74F-6CD30108DE2A}" srcOrd="0" destOrd="0" presId="urn:microsoft.com/office/officeart/2005/8/layout/hProcess7"/>
    <dgm:cxn modelId="{81787C0D-77EE-4F10-91F7-DB6B1F5A31E5}" type="presOf" srcId="{0FB2A719-6AC2-40C7-9BFE-E1A9729E4783}" destId="{D4769437-B6EB-412C-B70F-28DB0DFE9A87}" srcOrd="0" destOrd="0" presId="urn:microsoft.com/office/officeart/2005/8/layout/hProcess7"/>
    <dgm:cxn modelId="{F2920F34-CF13-4227-8932-7C6F5A728376}" srcId="{B9D779E2-FCAF-4EBC-9685-5EF345568A49}" destId="{B1017786-B306-4B7D-86F3-A7047D1A8755}" srcOrd="1" destOrd="0" parTransId="{9569F498-A1C2-4C2E-A59D-ABE40BAE7670}" sibTransId="{29368133-2A83-4F4D-9B73-429834A034BD}"/>
    <dgm:cxn modelId="{76A87BB5-4497-4A3A-8711-78A93BE546E2}" type="presOf" srcId="{B1017786-B306-4B7D-86F3-A7047D1A8755}" destId="{AE5230E8-C835-4692-92B3-C81D04E10998}" srcOrd="1" destOrd="0" presId="urn:microsoft.com/office/officeart/2005/8/layout/hProcess7"/>
    <dgm:cxn modelId="{7E01FC44-43C5-463E-A40F-9F2B9BCF1BBE}" srcId="{B1017786-B306-4B7D-86F3-A7047D1A8755}" destId="{7358F753-AA7F-4001-8E39-4311A934AB8F}" srcOrd="0" destOrd="0" parTransId="{EC44B872-1270-4E3D-B81F-57EED9EE7202}" sibTransId="{DB45A944-0043-44A6-B266-E2F9EC7C155A}"/>
    <dgm:cxn modelId="{276DBA8F-15AD-4627-A13B-F47496DA58D7}" type="presOf" srcId="{CAAF96D3-7487-4D13-BEED-23122A2C4B1E}" destId="{8F293FDB-0412-4748-B338-FF8CAE2316B5}" srcOrd="0" destOrd="0" presId="urn:microsoft.com/office/officeart/2005/8/layout/hProcess7"/>
    <dgm:cxn modelId="{B87152B2-2F75-4485-A916-0102580B55D8}" type="presOf" srcId="{B63E8B23-3161-4DDF-BA60-706DAF8A90FA}" destId="{564CA7A3-1E7A-46FA-9830-C8A4281EB96A}" srcOrd="0" destOrd="0" presId="urn:microsoft.com/office/officeart/2005/8/layout/hProcess7"/>
    <dgm:cxn modelId="{D0D49CBE-D427-4B45-A648-27FC1DC45564}" srcId="{B63E8B23-3161-4DDF-BA60-706DAF8A90FA}" destId="{F9D17AC1-25B2-4134-8729-4D46B1A9B6B1}" srcOrd="0" destOrd="0" parTransId="{C7EC831D-EF3B-4D3A-A401-4CD0C1BF220D}" sibTransId="{3186E617-5975-4528-A85F-CBC0F734666E}"/>
    <dgm:cxn modelId="{9FA46D77-4BAD-4EB1-B655-37C935AD07FB}" type="presOf" srcId="{F9D17AC1-25B2-4134-8729-4D46B1A9B6B1}" destId="{64313FF4-0A3D-4A7D-96EE-E205DAA30C2F}" srcOrd="0" destOrd="0" presId="urn:microsoft.com/office/officeart/2005/8/layout/hProcess7"/>
    <dgm:cxn modelId="{5F057F62-9B99-4729-833B-BFBF9B06BAE8}" type="presParOf" srcId="{B1FE96A7-15FA-4017-A74F-6CD30108DE2A}" destId="{E7C248DB-DC53-461C-9B62-DB931346DB26}" srcOrd="0" destOrd="0" presId="urn:microsoft.com/office/officeart/2005/8/layout/hProcess7"/>
    <dgm:cxn modelId="{8116EBA4-A0AA-4C9A-877C-B4CE24602075}" type="presParOf" srcId="{E7C248DB-DC53-461C-9B62-DB931346DB26}" destId="{564CA7A3-1E7A-46FA-9830-C8A4281EB96A}" srcOrd="0" destOrd="0" presId="urn:microsoft.com/office/officeart/2005/8/layout/hProcess7"/>
    <dgm:cxn modelId="{900EAAE4-42B7-41DE-8AC8-00295E0398C6}" type="presParOf" srcId="{E7C248DB-DC53-461C-9B62-DB931346DB26}" destId="{4AE37EA9-1D05-4AF3-8EF2-72A4DD359471}" srcOrd="1" destOrd="0" presId="urn:microsoft.com/office/officeart/2005/8/layout/hProcess7"/>
    <dgm:cxn modelId="{947580D2-1C96-472F-90C3-C5E76484761F}" type="presParOf" srcId="{E7C248DB-DC53-461C-9B62-DB931346DB26}" destId="{64313FF4-0A3D-4A7D-96EE-E205DAA30C2F}" srcOrd="2" destOrd="0" presId="urn:microsoft.com/office/officeart/2005/8/layout/hProcess7"/>
    <dgm:cxn modelId="{4C0F525F-8BF8-4899-91CC-4272CD0A6F01}" type="presParOf" srcId="{B1FE96A7-15FA-4017-A74F-6CD30108DE2A}" destId="{AF7BAEA9-5384-4C94-A73C-43740972307F}" srcOrd="1" destOrd="0" presId="urn:microsoft.com/office/officeart/2005/8/layout/hProcess7"/>
    <dgm:cxn modelId="{49DE8896-4244-47EC-896C-5C166FBDBA1D}" type="presParOf" srcId="{B1FE96A7-15FA-4017-A74F-6CD30108DE2A}" destId="{004A0402-E62E-4ABD-9F4B-4EF497665A52}" srcOrd="2" destOrd="0" presId="urn:microsoft.com/office/officeart/2005/8/layout/hProcess7"/>
    <dgm:cxn modelId="{D0D87839-2C52-478D-B0A9-9D92FBD667DC}" type="presParOf" srcId="{004A0402-E62E-4ABD-9F4B-4EF497665A52}" destId="{F465C752-ECE2-4BD2-A99D-C7933324A261}" srcOrd="0" destOrd="0" presId="urn:microsoft.com/office/officeart/2005/8/layout/hProcess7"/>
    <dgm:cxn modelId="{7B4418C8-86EA-4F11-95CF-5729739385E9}" type="presParOf" srcId="{004A0402-E62E-4ABD-9F4B-4EF497665A52}" destId="{BFCEEF68-D68E-48D8-BB6B-45F5AA6E14F2}" srcOrd="1" destOrd="0" presId="urn:microsoft.com/office/officeart/2005/8/layout/hProcess7"/>
    <dgm:cxn modelId="{A1AA97F6-35F2-44DC-BB97-67BB185C3C6F}" type="presParOf" srcId="{004A0402-E62E-4ABD-9F4B-4EF497665A52}" destId="{9BC1CFA7-B4C4-4DAC-9853-B25D5B7678CE}" srcOrd="2" destOrd="0" presId="urn:microsoft.com/office/officeart/2005/8/layout/hProcess7"/>
    <dgm:cxn modelId="{4618276A-521B-4413-8852-4F24E779426A}" type="presParOf" srcId="{B1FE96A7-15FA-4017-A74F-6CD30108DE2A}" destId="{B0C31E8B-BD8E-4FC9-A5E3-706FAD9E5B0E}" srcOrd="3" destOrd="0" presId="urn:microsoft.com/office/officeart/2005/8/layout/hProcess7"/>
    <dgm:cxn modelId="{5BC82DBB-D8F2-4B16-BDCC-FC42227D7807}" type="presParOf" srcId="{B1FE96A7-15FA-4017-A74F-6CD30108DE2A}" destId="{ACE191C0-0758-420E-A615-0B5244245539}" srcOrd="4" destOrd="0" presId="urn:microsoft.com/office/officeart/2005/8/layout/hProcess7"/>
    <dgm:cxn modelId="{5087FCAE-1599-464B-8B53-F56AA3A8471A}" type="presParOf" srcId="{ACE191C0-0758-420E-A615-0B5244245539}" destId="{CEAB46A7-2ED5-4332-B192-CF76F22FFB9C}" srcOrd="0" destOrd="0" presId="urn:microsoft.com/office/officeart/2005/8/layout/hProcess7"/>
    <dgm:cxn modelId="{76611799-57B2-43A3-8B87-184EC7309D47}" type="presParOf" srcId="{ACE191C0-0758-420E-A615-0B5244245539}" destId="{AE5230E8-C835-4692-92B3-C81D04E10998}" srcOrd="1" destOrd="0" presId="urn:microsoft.com/office/officeart/2005/8/layout/hProcess7"/>
    <dgm:cxn modelId="{EBC77F68-85B1-43F8-A74B-8A590727FA05}" type="presParOf" srcId="{ACE191C0-0758-420E-A615-0B5244245539}" destId="{2D8D0267-233C-47B3-91FE-37265DEE97F2}" srcOrd="2" destOrd="0" presId="urn:microsoft.com/office/officeart/2005/8/layout/hProcess7"/>
    <dgm:cxn modelId="{3DFB5D2B-EDC6-4D8C-87A2-C16880F954AA}" type="presParOf" srcId="{B1FE96A7-15FA-4017-A74F-6CD30108DE2A}" destId="{2962AD2E-C7F3-4C0F-B923-6B8F46B37B11}" srcOrd="5" destOrd="0" presId="urn:microsoft.com/office/officeart/2005/8/layout/hProcess7"/>
    <dgm:cxn modelId="{14B6E73F-976F-474F-A514-182D65CCE3FC}" type="presParOf" srcId="{B1FE96A7-15FA-4017-A74F-6CD30108DE2A}" destId="{F420375D-C715-4EF3-AFD9-651566110256}" srcOrd="6" destOrd="0" presId="urn:microsoft.com/office/officeart/2005/8/layout/hProcess7"/>
    <dgm:cxn modelId="{7721E67F-80B3-4C1A-85C8-8EB71115C953}" type="presParOf" srcId="{F420375D-C715-4EF3-AFD9-651566110256}" destId="{DCAC71C6-B7A4-4F9D-98F7-279017B70BA1}" srcOrd="0" destOrd="0" presId="urn:microsoft.com/office/officeart/2005/8/layout/hProcess7"/>
    <dgm:cxn modelId="{9FB9CD2E-C2D4-4024-B505-EFB0A8FAA3EE}" type="presParOf" srcId="{F420375D-C715-4EF3-AFD9-651566110256}" destId="{0C089366-F932-435D-BB72-7DC48A51E001}" srcOrd="1" destOrd="0" presId="urn:microsoft.com/office/officeart/2005/8/layout/hProcess7"/>
    <dgm:cxn modelId="{89E384D4-8E78-472D-894B-206A1DB352EC}" type="presParOf" srcId="{F420375D-C715-4EF3-AFD9-651566110256}" destId="{02968037-D6F9-4E23-A12A-13349C45D4D2}" srcOrd="2" destOrd="0" presId="urn:microsoft.com/office/officeart/2005/8/layout/hProcess7"/>
    <dgm:cxn modelId="{94C0928D-D8C8-472E-9D03-A1A6E97738C9}" type="presParOf" srcId="{B1FE96A7-15FA-4017-A74F-6CD30108DE2A}" destId="{7BAE5DFE-FAA7-4935-BB20-152F73E414FF}" srcOrd="7" destOrd="0" presId="urn:microsoft.com/office/officeart/2005/8/layout/hProcess7"/>
    <dgm:cxn modelId="{C03C7015-BDDE-4F5E-ADDC-DB643424453F}" type="presParOf" srcId="{B1FE96A7-15FA-4017-A74F-6CD30108DE2A}" destId="{BC119F55-455F-479E-8696-82FADC755381}" srcOrd="8" destOrd="0" presId="urn:microsoft.com/office/officeart/2005/8/layout/hProcess7"/>
    <dgm:cxn modelId="{E06CC63D-75C3-498E-9FBC-84A8DCF8D984}" type="presParOf" srcId="{BC119F55-455F-479E-8696-82FADC755381}" destId="{8F293FDB-0412-4748-B338-FF8CAE2316B5}" srcOrd="0" destOrd="0" presId="urn:microsoft.com/office/officeart/2005/8/layout/hProcess7"/>
    <dgm:cxn modelId="{C72B01E9-EFB5-4467-B441-5BE159A15640}" type="presParOf" srcId="{BC119F55-455F-479E-8696-82FADC755381}" destId="{155712B3-1881-47D3-8AE5-962F34E19DB6}" srcOrd="1" destOrd="0" presId="urn:microsoft.com/office/officeart/2005/8/layout/hProcess7"/>
    <dgm:cxn modelId="{96464878-3D2E-4292-A396-5533F640656D}" type="presParOf" srcId="{BC119F55-455F-479E-8696-82FADC755381}" destId="{D4769437-B6EB-412C-B70F-28DB0DFE9A87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4992FA-BCA2-42FF-9186-CA0AF63CA41F}" type="doc">
      <dgm:prSet loTypeId="urn:microsoft.com/office/officeart/2005/8/layout/arrow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34FB7190-86AE-4960-95A9-3D98AA2D071E}">
      <dgm:prSet phldrT="[Texto]"/>
      <dgm:spPr/>
      <dgm:t>
        <a:bodyPr/>
        <a:lstStyle/>
        <a:p>
          <a:r>
            <a:rPr lang="es-ES" dirty="0" smtClean="0"/>
            <a:t>2.307 </a:t>
          </a:r>
          <a:endParaRPr lang="es-ES" dirty="0"/>
        </a:p>
      </dgm:t>
    </dgm:pt>
    <dgm:pt modelId="{9315110B-1AF1-4033-863A-A2631F33B179}" type="parTrans" cxnId="{FA0EECD2-0C7B-4C10-892C-B251A0D4BAD6}">
      <dgm:prSet/>
      <dgm:spPr/>
      <dgm:t>
        <a:bodyPr/>
        <a:lstStyle/>
        <a:p>
          <a:endParaRPr lang="es-ES"/>
        </a:p>
      </dgm:t>
    </dgm:pt>
    <dgm:pt modelId="{58553BE1-807F-4E1A-97DC-4EF729EB6842}" type="sibTrans" cxnId="{FA0EECD2-0C7B-4C10-892C-B251A0D4BAD6}">
      <dgm:prSet/>
      <dgm:spPr/>
      <dgm:t>
        <a:bodyPr/>
        <a:lstStyle/>
        <a:p>
          <a:endParaRPr lang="es-ES"/>
        </a:p>
      </dgm:t>
    </dgm:pt>
    <dgm:pt modelId="{204E7364-5482-4DEC-8F8B-9F3C84BF9854}">
      <dgm:prSet phldrT="[Texto]"/>
      <dgm:spPr/>
      <dgm:t>
        <a:bodyPr/>
        <a:lstStyle/>
        <a:p>
          <a:r>
            <a:rPr lang="es-ES" dirty="0" smtClean="0"/>
            <a:t>24</a:t>
          </a:r>
          <a:endParaRPr lang="es-ES" dirty="0"/>
        </a:p>
      </dgm:t>
    </dgm:pt>
    <dgm:pt modelId="{8B296622-27CC-4B68-BF0B-00BD82ED0C77}" type="parTrans" cxnId="{700CD6F8-84CB-4230-94B7-AAC6119FC672}">
      <dgm:prSet/>
      <dgm:spPr/>
      <dgm:t>
        <a:bodyPr/>
        <a:lstStyle/>
        <a:p>
          <a:endParaRPr lang="es-ES"/>
        </a:p>
      </dgm:t>
    </dgm:pt>
    <dgm:pt modelId="{9ABCC80E-62B4-4FE8-893A-D92F7811F715}" type="sibTrans" cxnId="{700CD6F8-84CB-4230-94B7-AAC6119FC672}">
      <dgm:prSet/>
      <dgm:spPr/>
      <dgm:t>
        <a:bodyPr/>
        <a:lstStyle/>
        <a:p>
          <a:endParaRPr lang="es-ES"/>
        </a:p>
      </dgm:t>
    </dgm:pt>
    <dgm:pt modelId="{020BDB85-A47C-4127-B3B9-953C227A8C4B}" type="pres">
      <dgm:prSet presAssocID="{304992FA-BCA2-42FF-9186-CA0AF63CA41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44F03FE-7216-4BE0-B80D-507AC8D075BC}" type="pres">
      <dgm:prSet presAssocID="{34FB7190-86AE-4960-95A9-3D98AA2D071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37C7A5-68BC-4DB4-8990-B7B3CF447C36}" type="pres">
      <dgm:prSet presAssocID="{204E7364-5482-4DEC-8F8B-9F3C84BF985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00CD6F8-84CB-4230-94B7-AAC6119FC672}" srcId="{304992FA-BCA2-42FF-9186-CA0AF63CA41F}" destId="{204E7364-5482-4DEC-8F8B-9F3C84BF9854}" srcOrd="1" destOrd="0" parTransId="{8B296622-27CC-4B68-BF0B-00BD82ED0C77}" sibTransId="{9ABCC80E-62B4-4FE8-893A-D92F7811F715}"/>
    <dgm:cxn modelId="{A22DF5C5-D486-45E2-A07F-A08115C2B5B6}" type="presOf" srcId="{34FB7190-86AE-4960-95A9-3D98AA2D071E}" destId="{D44F03FE-7216-4BE0-B80D-507AC8D075BC}" srcOrd="0" destOrd="0" presId="urn:microsoft.com/office/officeart/2005/8/layout/arrow5"/>
    <dgm:cxn modelId="{D330EA67-835C-4EDD-933E-8DB48C02A418}" type="presOf" srcId="{204E7364-5482-4DEC-8F8B-9F3C84BF9854}" destId="{C237C7A5-68BC-4DB4-8990-B7B3CF447C36}" srcOrd="0" destOrd="0" presId="urn:microsoft.com/office/officeart/2005/8/layout/arrow5"/>
    <dgm:cxn modelId="{FA0EECD2-0C7B-4C10-892C-B251A0D4BAD6}" srcId="{304992FA-BCA2-42FF-9186-CA0AF63CA41F}" destId="{34FB7190-86AE-4960-95A9-3D98AA2D071E}" srcOrd="0" destOrd="0" parTransId="{9315110B-1AF1-4033-863A-A2631F33B179}" sibTransId="{58553BE1-807F-4E1A-97DC-4EF729EB6842}"/>
    <dgm:cxn modelId="{341F33EA-AE00-400F-9997-995D64A942A7}" type="presOf" srcId="{304992FA-BCA2-42FF-9186-CA0AF63CA41F}" destId="{020BDB85-A47C-4127-B3B9-953C227A8C4B}" srcOrd="0" destOrd="0" presId="urn:microsoft.com/office/officeart/2005/8/layout/arrow5"/>
    <dgm:cxn modelId="{5C2F0774-4B68-4D73-A619-602DA769C001}" type="presParOf" srcId="{020BDB85-A47C-4127-B3B9-953C227A8C4B}" destId="{D44F03FE-7216-4BE0-B80D-507AC8D075BC}" srcOrd="0" destOrd="0" presId="urn:microsoft.com/office/officeart/2005/8/layout/arrow5"/>
    <dgm:cxn modelId="{7190BA4F-3FA1-4B24-9D13-3AB34924C9C2}" type="presParOf" srcId="{020BDB85-A47C-4127-B3B9-953C227A8C4B}" destId="{C237C7A5-68BC-4DB4-8990-B7B3CF447C3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35940F-F0C2-4689-A37D-B37454EDB87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335036F-25EC-448F-85CA-ACDEAAA00E6A}">
      <dgm:prSet phldrT="[Texto]"/>
      <dgm:spPr/>
      <dgm:t>
        <a:bodyPr/>
        <a:lstStyle/>
        <a:p>
          <a:r>
            <a:rPr lang="es-ES" dirty="0" smtClean="0"/>
            <a:t>No. de formularios</a:t>
          </a:r>
          <a:endParaRPr lang="es-ES" dirty="0"/>
        </a:p>
      </dgm:t>
    </dgm:pt>
    <dgm:pt modelId="{FBD5443B-2050-43BB-BB82-76CBB7FFAEB1}" type="parTrans" cxnId="{17B9117A-D030-4FA6-BDC4-ED2025B7389B}">
      <dgm:prSet/>
      <dgm:spPr/>
      <dgm:t>
        <a:bodyPr/>
        <a:lstStyle/>
        <a:p>
          <a:endParaRPr lang="es-ES"/>
        </a:p>
      </dgm:t>
    </dgm:pt>
    <dgm:pt modelId="{A0EE2B66-0854-4A13-8F8D-14A17439A4F8}" type="sibTrans" cxnId="{17B9117A-D030-4FA6-BDC4-ED2025B7389B}">
      <dgm:prSet/>
      <dgm:spPr/>
      <dgm:t>
        <a:bodyPr/>
        <a:lstStyle/>
        <a:p>
          <a:endParaRPr lang="es-ES"/>
        </a:p>
      </dgm:t>
    </dgm:pt>
    <dgm:pt modelId="{09D5D13D-2DE0-4711-A6A3-3E165EFE1FD7}">
      <dgm:prSet phldrT="[Texto]"/>
      <dgm:spPr/>
      <dgm:t>
        <a:bodyPr/>
        <a:lstStyle/>
        <a:p>
          <a:r>
            <a:rPr lang="es-ES" dirty="0" smtClean="0"/>
            <a:t>2</a:t>
          </a:r>
          <a:endParaRPr lang="es-ES" dirty="0"/>
        </a:p>
      </dgm:t>
    </dgm:pt>
    <dgm:pt modelId="{CC9364CB-070E-45EF-8358-14E55F12AE56}" type="parTrans" cxnId="{35A5888A-A8F4-4C20-B1CD-FC1F0D8CE8C3}">
      <dgm:prSet/>
      <dgm:spPr/>
      <dgm:t>
        <a:bodyPr/>
        <a:lstStyle/>
        <a:p>
          <a:endParaRPr lang="es-ES"/>
        </a:p>
      </dgm:t>
    </dgm:pt>
    <dgm:pt modelId="{E3FA93E4-5DBB-4056-8E82-780F5344E9D4}" type="sibTrans" cxnId="{35A5888A-A8F4-4C20-B1CD-FC1F0D8CE8C3}">
      <dgm:prSet/>
      <dgm:spPr/>
      <dgm:t>
        <a:bodyPr/>
        <a:lstStyle/>
        <a:p>
          <a:endParaRPr lang="es-ES"/>
        </a:p>
      </dgm:t>
    </dgm:pt>
    <dgm:pt modelId="{6869554C-82CE-496E-B6D2-46A24317A350}" type="pres">
      <dgm:prSet presAssocID="{5835940F-F0C2-4689-A37D-B37454EDB876}" presName="diagram" presStyleCnt="0">
        <dgm:presLayoutVars>
          <dgm:dir/>
          <dgm:resizeHandles val="exact"/>
        </dgm:presLayoutVars>
      </dgm:prSet>
      <dgm:spPr/>
    </dgm:pt>
    <dgm:pt modelId="{6A825CF0-C322-40A6-80FA-ED8620DE854D}" type="pres">
      <dgm:prSet presAssocID="{9335036F-25EC-448F-85CA-ACDEAAA00E6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DBB7C4-8285-4BB2-ADD8-95273F0B8175}" type="pres">
      <dgm:prSet presAssocID="{A0EE2B66-0854-4A13-8F8D-14A17439A4F8}" presName="sibTrans" presStyleCnt="0"/>
      <dgm:spPr/>
    </dgm:pt>
    <dgm:pt modelId="{39398DBC-3364-4611-9698-AD21D930197A}" type="pres">
      <dgm:prSet presAssocID="{09D5D13D-2DE0-4711-A6A3-3E165EFE1FD7}" presName="node" presStyleLbl="node1" presStyleIdx="1" presStyleCnt="2">
        <dgm:presLayoutVars>
          <dgm:bulletEnabled val="1"/>
        </dgm:presLayoutVars>
      </dgm:prSet>
      <dgm:spPr/>
    </dgm:pt>
  </dgm:ptLst>
  <dgm:cxnLst>
    <dgm:cxn modelId="{2082E071-BE52-4C29-99B9-10616591F2E3}" type="presOf" srcId="{9335036F-25EC-448F-85CA-ACDEAAA00E6A}" destId="{6A825CF0-C322-40A6-80FA-ED8620DE854D}" srcOrd="0" destOrd="0" presId="urn:microsoft.com/office/officeart/2005/8/layout/default"/>
    <dgm:cxn modelId="{17B9117A-D030-4FA6-BDC4-ED2025B7389B}" srcId="{5835940F-F0C2-4689-A37D-B37454EDB876}" destId="{9335036F-25EC-448F-85CA-ACDEAAA00E6A}" srcOrd="0" destOrd="0" parTransId="{FBD5443B-2050-43BB-BB82-76CBB7FFAEB1}" sibTransId="{A0EE2B66-0854-4A13-8F8D-14A17439A4F8}"/>
    <dgm:cxn modelId="{35A5888A-A8F4-4C20-B1CD-FC1F0D8CE8C3}" srcId="{5835940F-F0C2-4689-A37D-B37454EDB876}" destId="{09D5D13D-2DE0-4711-A6A3-3E165EFE1FD7}" srcOrd="1" destOrd="0" parTransId="{CC9364CB-070E-45EF-8358-14E55F12AE56}" sibTransId="{E3FA93E4-5DBB-4056-8E82-780F5344E9D4}"/>
    <dgm:cxn modelId="{BDCB6E14-9581-4302-8351-0A9AC100F95B}" type="presOf" srcId="{5835940F-F0C2-4689-A37D-B37454EDB876}" destId="{6869554C-82CE-496E-B6D2-46A24317A350}" srcOrd="0" destOrd="0" presId="urn:microsoft.com/office/officeart/2005/8/layout/default"/>
    <dgm:cxn modelId="{2EF1B152-16FF-43F6-B9DC-EA7690395F43}" type="presOf" srcId="{09D5D13D-2DE0-4711-A6A3-3E165EFE1FD7}" destId="{39398DBC-3364-4611-9698-AD21D930197A}" srcOrd="0" destOrd="0" presId="urn:microsoft.com/office/officeart/2005/8/layout/default"/>
    <dgm:cxn modelId="{654F6C86-AD5B-4B5B-93A2-9A0006CBA756}" type="presParOf" srcId="{6869554C-82CE-496E-B6D2-46A24317A350}" destId="{6A825CF0-C322-40A6-80FA-ED8620DE854D}" srcOrd="0" destOrd="0" presId="urn:microsoft.com/office/officeart/2005/8/layout/default"/>
    <dgm:cxn modelId="{A354D821-0DC6-49F0-A1BB-9FFCDAAFEC55}" type="presParOf" srcId="{6869554C-82CE-496E-B6D2-46A24317A350}" destId="{A3DBB7C4-8285-4BB2-ADD8-95273F0B8175}" srcOrd="1" destOrd="0" presId="urn:microsoft.com/office/officeart/2005/8/layout/default"/>
    <dgm:cxn modelId="{CABC9305-8F74-467A-9B4E-2804EA47A459}" type="presParOf" srcId="{6869554C-82CE-496E-B6D2-46A24317A350}" destId="{39398DBC-3364-4611-9698-AD21D930197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57E056-DEA7-4C79-AB30-DAD41CE87377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DC6DF312-2835-4521-8848-DB54C1BAE49F}">
      <dgm:prSet phldrT="[Texto]"/>
      <dgm:spPr/>
      <dgm:t>
        <a:bodyPr/>
        <a:lstStyle/>
        <a:p>
          <a:r>
            <a:rPr lang="es-ES" dirty="0" smtClean="0"/>
            <a:t>1</a:t>
          </a:r>
          <a:endParaRPr lang="es-ES" dirty="0"/>
        </a:p>
      </dgm:t>
    </dgm:pt>
    <dgm:pt modelId="{6F872403-81CC-4472-AD92-A6C4C08C57A8}" type="parTrans" cxnId="{C834FA96-DC60-4DFF-A6F9-C66091D216EF}">
      <dgm:prSet/>
      <dgm:spPr/>
      <dgm:t>
        <a:bodyPr/>
        <a:lstStyle/>
        <a:p>
          <a:endParaRPr lang="es-ES"/>
        </a:p>
      </dgm:t>
    </dgm:pt>
    <dgm:pt modelId="{FAAB6FD3-A602-4C07-9FDA-138F8C42CE4C}" type="sibTrans" cxnId="{C834FA96-DC60-4DFF-A6F9-C66091D216EF}">
      <dgm:prSet/>
      <dgm:spPr/>
      <dgm:t>
        <a:bodyPr/>
        <a:lstStyle/>
        <a:p>
          <a:endParaRPr lang="es-ES"/>
        </a:p>
      </dgm:t>
    </dgm:pt>
    <dgm:pt modelId="{ECA6D6E9-97E4-4F1F-B064-F86CBDEC0FB4}">
      <dgm:prSet phldrT="[Texto]"/>
      <dgm:spPr/>
      <dgm:t>
        <a:bodyPr/>
        <a:lstStyle/>
        <a:p>
          <a:r>
            <a:rPr lang="es-ES" dirty="0" smtClean="0"/>
            <a:t>Se le recomienda a las dependencias, realizar constante revisión del aplicativo SAC para realizar las respuestas en tiempo oportuno</a:t>
          </a:r>
          <a:endParaRPr lang="es-ES" dirty="0"/>
        </a:p>
      </dgm:t>
    </dgm:pt>
    <dgm:pt modelId="{BF5F1736-156C-4892-B7F2-7E0770A1C4A2}" type="parTrans" cxnId="{9529FD77-AB6C-4171-8594-536B8CD38D21}">
      <dgm:prSet/>
      <dgm:spPr/>
      <dgm:t>
        <a:bodyPr/>
        <a:lstStyle/>
        <a:p>
          <a:endParaRPr lang="es-ES"/>
        </a:p>
      </dgm:t>
    </dgm:pt>
    <dgm:pt modelId="{B50BC458-9BD7-4E0C-ACA2-38DCE8EA8E43}" type="sibTrans" cxnId="{9529FD77-AB6C-4171-8594-536B8CD38D21}">
      <dgm:prSet/>
      <dgm:spPr/>
      <dgm:t>
        <a:bodyPr/>
        <a:lstStyle/>
        <a:p>
          <a:endParaRPr lang="es-ES"/>
        </a:p>
      </dgm:t>
    </dgm:pt>
    <dgm:pt modelId="{AB8DF685-CCB6-4EF0-96D0-90E789C7A546}">
      <dgm:prSet phldrT="[Texto]"/>
      <dgm:spPr/>
      <dgm:t>
        <a:bodyPr/>
        <a:lstStyle/>
        <a:p>
          <a:r>
            <a:rPr lang="es-ES" dirty="0" smtClean="0"/>
            <a:t>3</a:t>
          </a:r>
          <a:endParaRPr lang="es-ES" dirty="0"/>
        </a:p>
      </dgm:t>
    </dgm:pt>
    <dgm:pt modelId="{3623CEC0-58CC-4CEC-9A71-50EB73D1278F}" type="parTrans" cxnId="{AF406AE2-4B6E-46E1-99B2-0B75B02CC631}">
      <dgm:prSet/>
      <dgm:spPr/>
      <dgm:t>
        <a:bodyPr/>
        <a:lstStyle/>
        <a:p>
          <a:endParaRPr lang="es-ES"/>
        </a:p>
      </dgm:t>
    </dgm:pt>
    <dgm:pt modelId="{168479F2-56D5-467E-81AA-E0B8E4557C63}" type="sibTrans" cxnId="{AF406AE2-4B6E-46E1-99B2-0B75B02CC631}">
      <dgm:prSet/>
      <dgm:spPr/>
      <dgm:t>
        <a:bodyPr/>
        <a:lstStyle/>
        <a:p>
          <a:endParaRPr lang="es-ES"/>
        </a:p>
      </dgm:t>
    </dgm:pt>
    <dgm:pt modelId="{AE292E4F-67AA-43F9-BCA0-7F9E5C53D476}">
      <dgm:prSet phldrT="[Texto]"/>
      <dgm:spPr/>
      <dgm:t>
        <a:bodyPr/>
        <a:lstStyle/>
        <a:p>
          <a:pPr algn="just"/>
          <a:r>
            <a:rPr lang="es-ES" dirty="0" smtClean="0"/>
            <a:t>Realizar la implementación de un sistema de gestión documental con el propósito de organizar la información al interior de la entidad, para hacer más fácil el acceso a ella tanto para la ciudadanía como para los servidores públicos. </a:t>
          </a:r>
          <a:endParaRPr lang="es-ES" dirty="0"/>
        </a:p>
      </dgm:t>
    </dgm:pt>
    <dgm:pt modelId="{A9118357-7F8C-4440-99F2-708E2C3BF98E}" type="parTrans" cxnId="{359843DF-8908-4233-84E5-5D2840AFC6CC}">
      <dgm:prSet/>
      <dgm:spPr/>
      <dgm:t>
        <a:bodyPr/>
        <a:lstStyle/>
        <a:p>
          <a:endParaRPr lang="es-ES"/>
        </a:p>
      </dgm:t>
    </dgm:pt>
    <dgm:pt modelId="{7437D3D6-4A4E-4DC1-98AC-60F91B046E85}" type="sibTrans" cxnId="{359843DF-8908-4233-84E5-5D2840AFC6CC}">
      <dgm:prSet/>
      <dgm:spPr/>
      <dgm:t>
        <a:bodyPr/>
        <a:lstStyle/>
        <a:p>
          <a:endParaRPr lang="es-ES"/>
        </a:p>
      </dgm:t>
    </dgm:pt>
    <dgm:pt modelId="{6AE88F52-4ED0-43B0-B7FF-8CB5AF18DC50}">
      <dgm:prSet phldrT="[Texto]"/>
      <dgm:spPr/>
      <dgm:t>
        <a:bodyPr/>
        <a:lstStyle/>
        <a:p>
          <a:r>
            <a:rPr lang="es-ES" dirty="0" smtClean="0"/>
            <a:t>4</a:t>
          </a:r>
          <a:endParaRPr lang="es-ES" dirty="0"/>
        </a:p>
      </dgm:t>
    </dgm:pt>
    <dgm:pt modelId="{4F451A9A-1B0F-4EA5-9A3A-A111A37039DE}" type="parTrans" cxnId="{5966D627-7C70-4CD1-9E83-CD2BCAE58C76}">
      <dgm:prSet/>
      <dgm:spPr/>
      <dgm:t>
        <a:bodyPr/>
        <a:lstStyle/>
        <a:p>
          <a:endParaRPr lang="es-ES"/>
        </a:p>
      </dgm:t>
    </dgm:pt>
    <dgm:pt modelId="{93C908B9-D1A3-4926-AF6B-5093BA572C84}" type="sibTrans" cxnId="{5966D627-7C70-4CD1-9E83-CD2BCAE58C76}">
      <dgm:prSet/>
      <dgm:spPr/>
      <dgm:t>
        <a:bodyPr/>
        <a:lstStyle/>
        <a:p>
          <a:endParaRPr lang="es-ES"/>
        </a:p>
      </dgm:t>
    </dgm:pt>
    <dgm:pt modelId="{6867B534-43A7-4320-88F6-FC52970C8B35}">
      <dgm:prSet phldrT="[Texto]"/>
      <dgm:spPr/>
      <dgm:t>
        <a:bodyPr/>
        <a:lstStyle/>
        <a:p>
          <a:r>
            <a:rPr lang="es-ES" dirty="0" smtClean="0"/>
            <a:t>Realizar la implementación de un servicio de internet con mejor capacidad en todas las dependencias de la Alcaldía de Quibdó. </a:t>
          </a:r>
          <a:endParaRPr lang="es-ES" dirty="0"/>
        </a:p>
      </dgm:t>
    </dgm:pt>
    <dgm:pt modelId="{38758520-4881-4760-8F45-5C598FFC521E}" type="parTrans" cxnId="{6FF137B6-99A9-484C-B710-67F1C8F8F1FF}">
      <dgm:prSet/>
      <dgm:spPr/>
      <dgm:t>
        <a:bodyPr/>
        <a:lstStyle/>
        <a:p>
          <a:endParaRPr lang="es-ES"/>
        </a:p>
      </dgm:t>
    </dgm:pt>
    <dgm:pt modelId="{6ACBEC56-27C8-4BA8-9982-2C6593600A37}" type="sibTrans" cxnId="{6FF137B6-99A9-484C-B710-67F1C8F8F1FF}">
      <dgm:prSet/>
      <dgm:spPr/>
      <dgm:t>
        <a:bodyPr/>
        <a:lstStyle/>
        <a:p>
          <a:endParaRPr lang="es-ES"/>
        </a:p>
      </dgm:t>
    </dgm:pt>
    <dgm:pt modelId="{DC7585DC-5E8B-483F-8CD2-118B6A658445}">
      <dgm:prSet/>
      <dgm:spPr/>
      <dgm:t>
        <a:bodyPr/>
        <a:lstStyle/>
        <a:p>
          <a:r>
            <a:rPr lang="es-ES" dirty="0" smtClean="0"/>
            <a:t>2</a:t>
          </a:r>
          <a:endParaRPr lang="es-ES" dirty="0"/>
        </a:p>
      </dgm:t>
    </dgm:pt>
    <dgm:pt modelId="{621D6D15-A08C-4C8F-B9FA-43C2CDD9DB7C}" type="parTrans" cxnId="{9D19406F-91DD-4674-B324-462B87993BC6}">
      <dgm:prSet/>
      <dgm:spPr/>
      <dgm:t>
        <a:bodyPr/>
        <a:lstStyle/>
        <a:p>
          <a:endParaRPr lang="es-ES"/>
        </a:p>
      </dgm:t>
    </dgm:pt>
    <dgm:pt modelId="{B7292DD8-75D8-43D8-9981-B283D975D9A9}" type="sibTrans" cxnId="{9D19406F-91DD-4674-B324-462B87993BC6}">
      <dgm:prSet/>
      <dgm:spPr/>
      <dgm:t>
        <a:bodyPr/>
        <a:lstStyle/>
        <a:p>
          <a:endParaRPr lang="es-ES"/>
        </a:p>
      </dgm:t>
    </dgm:pt>
    <dgm:pt modelId="{AFD1DAAA-77FE-40F3-9384-C95AACA00DF6}">
      <dgm:prSet/>
      <dgm:spPr/>
      <dgm:t>
        <a:bodyPr/>
        <a:lstStyle/>
        <a:p>
          <a:r>
            <a:rPr lang="es-ES" dirty="0" smtClean="0"/>
            <a:t>Implementar los diferentes canales de atención (Telefónico, chat y PBX) y personal necesario para la atención de la oficina de servicio al ciudadano.</a:t>
          </a:r>
          <a:endParaRPr lang="es-ES" dirty="0"/>
        </a:p>
      </dgm:t>
    </dgm:pt>
    <dgm:pt modelId="{6D31E32C-96AA-44D8-858C-F253F66F181A}" type="parTrans" cxnId="{BAA6F42B-EF61-4E3D-8A85-037E3A9E7A61}">
      <dgm:prSet/>
      <dgm:spPr/>
      <dgm:t>
        <a:bodyPr/>
        <a:lstStyle/>
        <a:p>
          <a:endParaRPr lang="es-ES"/>
        </a:p>
      </dgm:t>
    </dgm:pt>
    <dgm:pt modelId="{B4481A64-5057-435D-B1C4-5920F4871BAC}" type="sibTrans" cxnId="{BAA6F42B-EF61-4E3D-8A85-037E3A9E7A61}">
      <dgm:prSet/>
      <dgm:spPr/>
      <dgm:t>
        <a:bodyPr/>
        <a:lstStyle/>
        <a:p>
          <a:endParaRPr lang="es-ES"/>
        </a:p>
      </dgm:t>
    </dgm:pt>
    <dgm:pt modelId="{3AB31C0C-C246-41E0-8EE4-71E2F295B3A9}">
      <dgm:prSet phldrT="[Texto]"/>
      <dgm:spPr/>
      <dgm:t>
        <a:bodyPr/>
        <a:lstStyle/>
        <a:p>
          <a:r>
            <a:rPr lang="es-ES" dirty="0" smtClean="0"/>
            <a:t>5</a:t>
          </a:r>
          <a:endParaRPr lang="es-ES" dirty="0"/>
        </a:p>
      </dgm:t>
    </dgm:pt>
    <dgm:pt modelId="{91D9D634-3649-4E91-88AB-3AC8AA140AE7}" type="parTrans" cxnId="{14C425A6-8055-49B0-BB4E-018AA8D773DA}">
      <dgm:prSet/>
      <dgm:spPr/>
      <dgm:t>
        <a:bodyPr/>
        <a:lstStyle/>
        <a:p>
          <a:endParaRPr lang="es-ES"/>
        </a:p>
      </dgm:t>
    </dgm:pt>
    <dgm:pt modelId="{BB96918C-F6A3-4503-AC9C-F76421012F43}" type="sibTrans" cxnId="{14C425A6-8055-49B0-BB4E-018AA8D773DA}">
      <dgm:prSet/>
      <dgm:spPr/>
      <dgm:t>
        <a:bodyPr/>
        <a:lstStyle/>
        <a:p>
          <a:endParaRPr lang="es-ES"/>
        </a:p>
      </dgm:t>
    </dgm:pt>
    <dgm:pt modelId="{134CF2E6-D61E-400A-A5F8-A475F6C9AFDF}">
      <dgm:prSet phldrT="[Texto]"/>
      <dgm:spPr/>
      <dgm:t>
        <a:bodyPr/>
        <a:lstStyle/>
        <a:p>
          <a:r>
            <a:rPr lang="es-ES" dirty="0" smtClean="0"/>
            <a:t>Implementar sistema de turnos para realizar registro y seguimiento a cada uno de los ciudadanos atendidos</a:t>
          </a:r>
          <a:endParaRPr lang="es-ES" dirty="0"/>
        </a:p>
      </dgm:t>
    </dgm:pt>
    <dgm:pt modelId="{07A5B37A-197D-492F-AC69-D8CD52723B75}" type="parTrans" cxnId="{2557CEB4-F287-4638-8D78-C1B7C78C8687}">
      <dgm:prSet/>
      <dgm:spPr/>
      <dgm:t>
        <a:bodyPr/>
        <a:lstStyle/>
        <a:p>
          <a:endParaRPr lang="es-ES"/>
        </a:p>
      </dgm:t>
    </dgm:pt>
    <dgm:pt modelId="{878B920F-0D19-4953-BAA4-AC91ECBB45D5}" type="sibTrans" cxnId="{2557CEB4-F287-4638-8D78-C1B7C78C8687}">
      <dgm:prSet/>
      <dgm:spPr/>
      <dgm:t>
        <a:bodyPr/>
        <a:lstStyle/>
        <a:p>
          <a:endParaRPr lang="es-ES"/>
        </a:p>
      </dgm:t>
    </dgm:pt>
    <dgm:pt modelId="{AB9A5878-60EC-4926-90FA-ECB68B94486D}">
      <dgm:prSet/>
      <dgm:spPr/>
      <dgm:t>
        <a:bodyPr/>
        <a:lstStyle/>
        <a:p>
          <a:r>
            <a:rPr lang="es-ES" dirty="0" smtClean="0"/>
            <a:t>6</a:t>
          </a:r>
          <a:endParaRPr lang="es-ES" dirty="0"/>
        </a:p>
      </dgm:t>
    </dgm:pt>
    <dgm:pt modelId="{A639DD40-10F8-45F0-ADB1-D56C35B4B216}" type="parTrans" cxnId="{1714B3BF-DEB4-422D-B09F-0F380227F05B}">
      <dgm:prSet/>
      <dgm:spPr/>
      <dgm:t>
        <a:bodyPr/>
        <a:lstStyle/>
        <a:p>
          <a:endParaRPr lang="es-ES"/>
        </a:p>
      </dgm:t>
    </dgm:pt>
    <dgm:pt modelId="{98D8151C-DD81-4306-90A8-9927C5B20125}" type="sibTrans" cxnId="{1714B3BF-DEB4-422D-B09F-0F380227F05B}">
      <dgm:prSet/>
      <dgm:spPr/>
      <dgm:t>
        <a:bodyPr/>
        <a:lstStyle/>
        <a:p>
          <a:endParaRPr lang="es-ES"/>
        </a:p>
      </dgm:t>
    </dgm:pt>
    <dgm:pt modelId="{3744D6B1-8BF7-4F36-9F09-D36E637EF261}">
      <dgm:prSet/>
      <dgm:spPr/>
      <dgm:t>
        <a:bodyPr/>
        <a:lstStyle/>
        <a:p>
          <a:r>
            <a:rPr lang="es-ES" dirty="0" smtClean="0"/>
            <a:t>Realizar la caracterización de la ciudadanía del municipio de Quibdó</a:t>
          </a:r>
          <a:endParaRPr lang="es-ES" dirty="0"/>
        </a:p>
      </dgm:t>
    </dgm:pt>
    <dgm:pt modelId="{08630A76-FBA9-4C1C-8F2A-E441C43779A7}" type="parTrans" cxnId="{04459A4A-8DE1-4A9E-B307-597E4E729612}">
      <dgm:prSet/>
      <dgm:spPr/>
      <dgm:t>
        <a:bodyPr/>
        <a:lstStyle/>
        <a:p>
          <a:endParaRPr lang="es-ES"/>
        </a:p>
      </dgm:t>
    </dgm:pt>
    <dgm:pt modelId="{DB9EC59D-BCB9-4C0A-A80E-416D2CA3B54F}" type="sibTrans" cxnId="{04459A4A-8DE1-4A9E-B307-597E4E729612}">
      <dgm:prSet/>
      <dgm:spPr/>
      <dgm:t>
        <a:bodyPr/>
        <a:lstStyle/>
        <a:p>
          <a:endParaRPr lang="es-ES"/>
        </a:p>
      </dgm:t>
    </dgm:pt>
    <dgm:pt modelId="{A5E0A307-19EB-4426-B589-CEA11853D12D}" type="pres">
      <dgm:prSet presAssocID="{B257E056-DEA7-4C79-AB30-DAD41CE873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11B064E-9B81-4143-B7F8-DCD97C14CFF8}" type="pres">
      <dgm:prSet presAssocID="{DC6DF312-2835-4521-8848-DB54C1BAE49F}" presName="linNode" presStyleCnt="0"/>
      <dgm:spPr/>
    </dgm:pt>
    <dgm:pt modelId="{B0B62E89-BFA8-4A8F-BA00-1BA4484F83B3}" type="pres">
      <dgm:prSet presAssocID="{DC6DF312-2835-4521-8848-DB54C1BAE49F}" presName="parentText" presStyleLbl="node1" presStyleIdx="0" presStyleCnt="6" custScaleX="32714" custLinFactNeighborX="711" custLinFactNeighborY="125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4BB0FF-74C4-4EFA-B6C6-9E3D9B8F5975}" type="pres">
      <dgm:prSet presAssocID="{DC6DF312-2835-4521-8848-DB54C1BAE49F}" presName="descendantText" presStyleLbl="alignAccFollowNode1" presStyleIdx="0" presStyleCnt="6" custLinFactNeighborX="1264" custLinFactNeighborY="156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A8EFCB-E2EF-48DF-A116-B1AE1531EB12}" type="pres">
      <dgm:prSet presAssocID="{FAAB6FD3-A602-4C07-9FDA-138F8C42CE4C}" presName="sp" presStyleCnt="0"/>
      <dgm:spPr/>
    </dgm:pt>
    <dgm:pt modelId="{F0E9BCE1-2A2C-4CE0-BF09-9381E3E61122}" type="pres">
      <dgm:prSet presAssocID="{DC7585DC-5E8B-483F-8CD2-118B6A658445}" presName="linNode" presStyleCnt="0"/>
      <dgm:spPr/>
    </dgm:pt>
    <dgm:pt modelId="{BE5A80C5-2F78-43E1-BAB5-5924830C668D}" type="pres">
      <dgm:prSet presAssocID="{DC7585DC-5E8B-483F-8CD2-118B6A658445}" presName="parentText" presStyleLbl="node1" presStyleIdx="1" presStyleCnt="6" custScaleX="3386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585CBD-5B70-413B-B916-44FD207A8ABA}" type="pres">
      <dgm:prSet presAssocID="{DC7585DC-5E8B-483F-8CD2-118B6A658445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F9DA1C-A5F8-4AA1-918D-838284F8DEDF}" type="pres">
      <dgm:prSet presAssocID="{B7292DD8-75D8-43D8-9981-B283D975D9A9}" presName="sp" presStyleCnt="0"/>
      <dgm:spPr/>
    </dgm:pt>
    <dgm:pt modelId="{87EDB5E9-CE0C-4E27-B09A-0903197FBB0E}" type="pres">
      <dgm:prSet presAssocID="{AB8DF685-CCB6-4EF0-96D0-90E789C7A546}" presName="linNode" presStyleCnt="0"/>
      <dgm:spPr/>
    </dgm:pt>
    <dgm:pt modelId="{657FF8A1-48BD-4137-A0A9-F337EA5F744C}" type="pres">
      <dgm:prSet presAssocID="{AB8DF685-CCB6-4EF0-96D0-90E789C7A546}" presName="parentText" presStyleLbl="node1" presStyleIdx="2" presStyleCnt="6" custScaleX="3366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A7809B-55D4-4AEE-A04C-BF3F01199BD4}" type="pres">
      <dgm:prSet presAssocID="{AB8DF685-CCB6-4EF0-96D0-90E789C7A546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B872D3-4BB5-46F5-A75E-07D434021B72}" type="pres">
      <dgm:prSet presAssocID="{168479F2-56D5-467E-81AA-E0B8E4557C63}" presName="sp" presStyleCnt="0"/>
      <dgm:spPr/>
    </dgm:pt>
    <dgm:pt modelId="{B30062F8-6A3E-4EB4-8424-F5A90AD1156D}" type="pres">
      <dgm:prSet presAssocID="{6AE88F52-4ED0-43B0-B7FF-8CB5AF18DC50}" presName="linNode" presStyleCnt="0"/>
      <dgm:spPr/>
    </dgm:pt>
    <dgm:pt modelId="{C4E18B31-731A-4BA6-84CE-8E0AA1545AEC}" type="pres">
      <dgm:prSet presAssocID="{6AE88F52-4ED0-43B0-B7FF-8CB5AF18DC50}" presName="parentText" presStyleLbl="node1" presStyleIdx="3" presStyleCnt="6" custScaleX="3278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0C0CF7-8BAB-4EC1-911C-DAF39D5E8C9F}" type="pres">
      <dgm:prSet presAssocID="{6AE88F52-4ED0-43B0-B7FF-8CB5AF18DC50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58C08B-3B70-4DF7-8CE4-B51C5860B444}" type="pres">
      <dgm:prSet presAssocID="{93C908B9-D1A3-4926-AF6B-5093BA572C84}" presName="sp" presStyleCnt="0"/>
      <dgm:spPr/>
    </dgm:pt>
    <dgm:pt modelId="{0FA69BEF-E140-46BC-9C8D-B23A58593242}" type="pres">
      <dgm:prSet presAssocID="{3AB31C0C-C246-41E0-8EE4-71E2F295B3A9}" presName="linNode" presStyleCnt="0"/>
      <dgm:spPr/>
    </dgm:pt>
    <dgm:pt modelId="{2B1A1F33-5297-4960-8DD1-DF4E5B88463A}" type="pres">
      <dgm:prSet presAssocID="{3AB31C0C-C246-41E0-8EE4-71E2F295B3A9}" presName="parentText" presStyleLbl="node1" presStyleIdx="4" presStyleCnt="6" custFlipHor="1" custScaleX="3146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46FF0E8-A8A5-41FB-9732-788340117781}" type="pres">
      <dgm:prSet presAssocID="{3AB31C0C-C246-41E0-8EE4-71E2F295B3A9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CB746B-0C92-4BD9-8732-FD27D8812E90}" type="pres">
      <dgm:prSet presAssocID="{BB96918C-F6A3-4503-AC9C-F76421012F43}" presName="sp" presStyleCnt="0"/>
      <dgm:spPr/>
    </dgm:pt>
    <dgm:pt modelId="{7FD979EC-9B97-46C0-AFEC-65F22A7BD93F}" type="pres">
      <dgm:prSet presAssocID="{AB9A5878-60EC-4926-90FA-ECB68B94486D}" presName="linNode" presStyleCnt="0"/>
      <dgm:spPr/>
    </dgm:pt>
    <dgm:pt modelId="{EED47234-A77D-4018-A6FF-5009197DA0BF}" type="pres">
      <dgm:prSet presAssocID="{AB9A5878-60EC-4926-90FA-ECB68B94486D}" presName="parentText" presStyleLbl="node1" presStyleIdx="5" presStyleCnt="6" custScaleX="32210">
        <dgm:presLayoutVars>
          <dgm:chMax val="1"/>
          <dgm:bulletEnabled val="1"/>
        </dgm:presLayoutVars>
      </dgm:prSet>
      <dgm:spPr/>
    </dgm:pt>
    <dgm:pt modelId="{083613ED-E2D7-421B-BED2-3603E03A6FA8}" type="pres">
      <dgm:prSet presAssocID="{AB9A5878-60EC-4926-90FA-ECB68B94486D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F406AE2-4B6E-46E1-99B2-0B75B02CC631}" srcId="{B257E056-DEA7-4C79-AB30-DAD41CE87377}" destId="{AB8DF685-CCB6-4EF0-96D0-90E789C7A546}" srcOrd="2" destOrd="0" parTransId="{3623CEC0-58CC-4CEC-9A71-50EB73D1278F}" sibTransId="{168479F2-56D5-467E-81AA-E0B8E4557C63}"/>
    <dgm:cxn modelId="{A1722F13-1619-4438-A59C-E76F61ED9CF4}" type="presOf" srcId="{AE292E4F-67AA-43F9-BCA0-7F9E5C53D476}" destId="{C7A7809B-55D4-4AEE-A04C-BF3F01199BD4}" srcOrd="0" destOrd="0" presId="urn:microsoft.com/office/officeart/2005/8/layout/vList5"/>
    <dgm:cxn modelId="{C834FA96-DC60-4DFF-A6F9-C66091D216EF}" srcId="{B257E056-DEA7-4C79-AB30-DAD41CE87377}" destId="{DC6DF312-2835-4521-8848-DB54C1BAE49F}" srcOrd="0" destOrd="0" parTransId="{6F872403-81CC-4472-AD92-A6C4C08C57A8}" sibTransId="{FAAB6FD3-A602-4C07-9FDA-138F8C42CE4C}"/>
    <dgm:cxn modelId="{EBF1FD38-24E4-489E-8345-65D16CD7E4F6}" type="presOf" srcId="{ECA6D6E9-97E4-4F1F-B064-F86CBDEC0FB4}" destId="{AF4BB0FF-74C4-4EFA-B6C6-9E3D9B8F5975}" srcOrd="0" destOrd="0" presId="urn:microsoft.com/office/officeart/2005/8/layout/vList5"/>
    <dgm:cxn modelId="{5966D627-7C70-4CD1-9E83-CD2BCAE58C76}" srcId="{B257E056-DEA7-4C79-AB30-DAD41CE87377}" destId="{6AE88F52-4ED0-43B0-B7FF-8CB5AF18DC50}" srcOrd="3" destOrd="0" parTransId="{4F451A9A-1B0F-4EA5-9A3A-A111A37039DE}" sibTransId="{93C908B9-D1A3-4926-AF6B-5093BA572C84}"/>
    <dgm:cxn modelId="{2557CEB4-F287-4638-8D78-C1B7C78C8687}" srcId="{3AB31C0C-C246-41E0-8EE4-71E2F295B3A9}" destId="{134CF2E6-D61E-400A-A5F8-A475F6C9AFDF}" srcOrd="0" destOrd="0" parTransId="{07A5B37A-197D-492F-AC69-D8CD52723B75}" sibTransId="{878B920F-0D19-4953-BAA4-AC91ECBB45D5}"/>
    <dgm:cxn modelId="{AB02BEAD-C7AD-4B9B-B8F2-44ACF63D99E7}" type="presOf" srcId="{3744D6B1-8BF7-4F36-9F09-D36E637EF261}" destId="{083613ED-E2D7-421B-BED2-3603E03A6FA8}" srcOrd="0" destOrd="0" presId="urn:microsoft.com/office/officeart/2005/8/layout/vList5"/>
    <dgm:cxn modelId="{BAA6F42B-EF61-4E3D-8A85-037E3A9E7A61}" srcId="{DC7585DC-5E8B-483F-8CD2-118B6A658445}" destId="{AFD1DAAA-77FE-40F3-9384-C95AACA00DF6}" srcOrd="0" destOrd="0" parTransId="{6D31E32C-96AA-44D8-858C-F253F66F181A}" sibTransId="{B4481A64-5057-435D-B1C4-5920F4871BAC}"/>
    <dgm:cxn modelId="{9529FD77-AB6C-4171-8594-536B8CD38D21}" srcId="{DC6DF312-2835-4521-8848-DB54C1BAE49F}" destId="{ECA6D6E9-97E4-4F1F-B064-F86CBDEC0FB4}" srcOrd="0" destOrd="0" parTransId="{BF5F1736-156C-4892-B7F2-7E0770A1C4A2}" sibTransId="{B50BC458-9BD7-4E0C-ACA2-38DCE8EA8E43}"/>
    <dgm:cxn modelId="{14C425A6-8055-49B0-BB4E-018AA8D773DA}" srcId="{B257E056-DEA7-4C79-AB30-DAD41CE87377}" destId="{3AB31C0C-C246-41E0-8EE4-71E2F295B3A9}" srcOrd="4" destOrd="0" parTransId="{91D9D634-3649-4E91-88AB-3AC8AA140AE7}" sibTransId="{BB96918C-F6A3-4503-AC9C-F76421012F43}"/>
    <dgm:cxn modelId="{1052D393-F5DA-4871-A37F-3EEFEC76DC69}" type="presOf" srcId="{6867B534-43A7-4320-88F6-FC52970C8B35}" destId="{C00C0CF7-8BAB-4EC1-911C-DAF39D5E8C9F}" srcOrd="0" destOrd="0" presId="urn:microsoft.com/office/officeart/2005/8/layout/vList5"/>
    <dgm:cxn modelId="{4A6062B5-7CEE-48D8-96C3-08D16183C264}" type="presOf" srcId="{AB8DF685-CCB6-4EF0-96D0-90E789C7A546}" destId="{657FF8A1-48BD-4137-A0A9-F337EA5F744C}" srcOrd="0" destOrd="0" presId="urn:microsoft.com/office/officeart/2005/8/layout/vList5"/>
    <dgm:cxn modelId="{359843DF-8908-4233-84E5-5D2840AFC6CC}" srcId="{AB8DF685-CCB6-4EF0-96D0-90E789C7A546}" destId="{AE292E4F-67AA-43F9-BCA0-7F9E5C53D476}" srcOrd="0" destOrd="0" parTransId="{A9118357-7F8C-4440-99F2-708E2C3BF98E}" sibTransId="{7437D3D6-4A4E-4DC1-98AC-60F91B046E85}"/>
    <dgm:cxn modelId="{04459A4A-8DE1-4A9E-B307-597E4E729612}" srcId="{AB9A5878-60EC-4926-90FA-ECB68B94486D}" destId="{3744D6B1-8BF7-4F36-9F09-D36E637EF261}" srcOrd="0" destOrd="0" parTransId="{08630A76-FBA9-4C1C-8F2A-E441C43779A7}" sibTransId="{DB9EC59D-BCB9-4C0A-A80E-416D2CA3B54F}"/>
    <dgm:cxn modelId="{9F6B2109-62D9-47C8-9166-DA8473973CD9}" type="presOf" srcId="{6AE88F52-4ED0-43B0-B7FF-8CB5AF18DC50}" destId="{C4E18B31-731A-4BA6-84CE-8E0AA1545AEC}" srcOrd="0" destOrd="0" presId="urn:microsoft.com/office/officeart/2005/8/layout/vList5"/>
    <dgm:cxn modelId="{D3380919-2AD0-48EA-8AB8-0F605DA0D7C8}" type="presOf" srcId="{AB9A5878-60EC-4926-90FA-ECB68B94486D}" destId="{EED47234-A77D-4018-A6FF-5009197DA0BF}" srcOrd="0" destOrd="0" presId="urn:microsoft.com/office/officeart/2005/8/layout/vList5"/>
    <dgm:cxn modelId="{9D19406F-91DD-4674-B324-462B87993BC6}" srcId="{B257E056-DEA7-4C79-AB30-DAD41CE87377}" destId="{DC7585DC-5E8B-483F-8CD2-118B6A658445}" srcOrd="1" destOrd="0" parTransId="{621D6D15-A08C-4C8F-B9FA-43C2CDD9DB7C}" sibTransId="{B7292DD8-75D8-43D8-9981-B283D975D9A9}"/>
    <dgm:cxn modelId="{6FF137B6-99A9-484C-B710-67F1C8F8F1FF}" srcId="{6AE88F52-4ED0-43B0-B7FF-8CB5AF18DC50}" destId="{6867B534-43A7-4320-88F6-FC52970C8B35}" srcOrd="0" destOrd="0" parTransId="{38758520-4881-4760-8F45-5C598FFC521E}" sibTransId="{6ACBEC56-27C8-4BA8-9982-2C6593600A37}"/>
    <dgm:cxn modelId="{1714B3BF-DEB4-422D-B09F-0F380227F05B}" srcId="{B257E056-DEA7-4C79-AB30-DAD41CE87377}" destId="{AB9A5878-60EC-4926-90FA-ECB68B94486D}" srcOrd="5" destOrd="0" parTransId="{A639DD40-10F8-45F0-ADB1-D56C35B4B216}" sibTransId="{98D8151C-DD81-4306-90A8-9927C5B20125}"/>
    <dgm:cxn modelId="{27FE526A-7576-4012-BCC0-3DF8C5B84CF8}" type="presOf" srcId="{DC6DF312-2835-4521-8848-DB54C1BAE49F}" destId="{B0B62E89-BFA8-4A8F-BA00-1BA4484F83B3}" srcOrd="0" destOrd="0" presId="urn:microsoft.com/office/officeart/2005/8/layout/vList5"/>
    <dgm:cxn modelId="{216744E7-2D16-40A6-84CD-8BAF1FCCB28F}" type="presOf" srcId="{3AB31C0C-C246-41E0-8EE4-71E2F295B3A9}" destId="{2B1A1F33-5297-4960-8DD1-DF4E5B88463A}" srcOrd="0" destOrd="0" presId="urn:microsoft.com/office/officeart/2005/8/layout/vList5"/>
    <dgm:cxn modelId="{86095027-08AC-495B-9C95-7CC2359E8D56}" type="presOf" srcId="{B257E056-DEA7-4C79-AB30-DAD41CE87377}" destId="{A5E0A307-19EB-4426-B589-CEA11853D12D}" srcOrd="0" destOrd="0" presId="urn:microsoft.com/office/officeart/2005/8/layout/vList5"/>
    <dgm:cxn modelId="{301AF436-D7A3-4F71-B33A-759D7315EAD9}" type="presOf" srcId="{AFD1DAAA-77FE-40F3-9384-C95AACA00DF6}" destId="{19585CBD-5B70-413B-B916-44FD207A8ABA}" srcOrd="0" destOrd="0" presId="urn:microsoft.com/office/officeart/2005/8/layout/vList5"/>
    <dgm:cxn modelId="{05268CAB-6D23-4BEF-B422-16D98B871CFA}" type="presOf" srcId="{134CF2E6-D61E-400A-A5F8-A475F6C9AFDF}" destId="{846FF0E8-A8A5-41FB-9732-788340117781}" srcOrd="0" destOrd="0" presId="urn:microsoft.com/office/officeart/2005/8/layout/vList5"/>
    <dgm:cxn modelId="{AEFB21E0-C47E-42EF-8731-3C475F89747D}" type="presOf" srcId="{DC7585DC-5E8B-483F-8CD2-118B6A658445}" destId="{BE5A80C5-2F78-43E1-BAB5-5924830C668D}" srcOrd="0" destOrd="0" presId="urn:microsoft.com/office/officeart/2005/8/layout/vList5"/>
    <dgm:cxn modelId="{D30D58A0-C9B4-4040-B8DD-67F2173AB3CA}" type="presParOf" srcId="{A5E0A307-19EB-4426-B589-CEA11853D12D}" destId="{A11B064E-9B81-4143-B7F8-DCD97C14CFF8}" srcOrd="0" destOrd="0" presId="urn:microsoft.com/office/officeart/2005/8/layout/vList5"/>
    <dgm:cxn modelId="{8088C70A-9668-4E78-8384-D51EBB43621E}" type="presParOf" srcId="{A11B064E-9B81-4143-B7F8-DCD97C14CFF8}" destId="{B0B62E89-BFA8-4A8F-BA00-1BA4484F83B3}" srcOrd="0" destOrd="0" presId="urn:microsoft.com/office/officeart/2005/8/layout/vList5"/>
    <dgm:cxn modelId="{4FDAA843-C108-489E-9B5A-F61ABE2045FC}" type="presParOf" srcId="{A11B064E-9B81-4143-B7F8-DCD97C14CFF8}" destId="{AF4BB0FF-74C4-4EFA-B6C6-9E3D9B8F5975}" srcOrd="1" destOrd="0" presId="urn:microsoft.com/office/officeart/2005/8/layout/vList5"/>
    <dgm:cxn modelId="{F46F6453-0EC3-462D-822F-34304E90F2F4}" type="presParOf" srcId="{A5E0A307-19EB-4426-B589-CEA11853D12D}" destId="{4BA8EFCB-E2EF-48DF-A116-B1AE1531EB12}" srcOrd="1" destOrd="0" presId="urn:microsoft.com/office/officeart/2005/8/layout/vList5"/>
    <dgm:cxn modelId="{BF57C54A-F5BC-43F6-9974-2443C2455A37}" type="presParOf" srcId="{A5E0A307-19EB-4426-B589-CEA11853D12D}" destId="{F0E9BCE1-2A2C-4CE0-BF09-9381E3E61122}" srcOrd="2" destOrd="0" presId="urn:microsoft.com/office/officeart/2005/8/layout/vList5"/>
    <dgm:cxn modelId="{F5CCA19B-9023-4844-93BD-EAC2C9B8D362}" type="presParOf" srcId="{F0E9BCE1-2A2C-4CE0-BF09-9381E3E61122}" destId="{BE5A80C5-2F78-43E1-BAB5-5924830C668D}" srcOrd="0" destOrd="0" presId="urn:microsoft.com/office/officeart/2005/8/layout/vList5"/>
    <dgm:cxn modelId="{CEE8E358-DF73-4AF2-AD86-3DE0F11009FB}" type="presParOf" srcId="{F0E9BCE1-2A2C-4CE0-BF09-9381E3E61122}" destId="{19585CBD-5B70-413B-B916-44FD207A8ABA}" srcOrd="1" destOrd="0" presId="urn:microsoft.com/office/officeart/2005/8/layout/vList5"/>
    <dgm:cxn modelId="{99F169E3-3284-426F-9013-B6ED925AD4E4}" type="presParOf" srcId="{A5E0A307-19EB-4426-B589-CEA11853D12D}" destId="{A5F9DA1C-A5F8-4AA1-918D-838284F8DEDF}" srcOrd="3" destOrd="0" presId="urn:microsoft.com/office/officeart/2005/8/layout/vList5"/>
    <dgm:cxn modelId="{5B9A79FC-C715-48E8-9951-EC0B2FB1670B}" type="presParOf" srcId="{A5E0A307-19EB-4426-B589-CEA11853D12D}" destId="{87EDB5E9-CE0C-4E27-B09A-0903197FBB0E}" srcOrd="4" destOrd="0" presId="urn:microsoft.com/office/officeart/2005/8/layout/vList5"/>
    <dgm:cxn modelId="{A606A7BC-8225-4F95-9393-79D562190A9A}" type="presParOf" srcId="{87EDB5E9-CE0C-4E27-B09A-0903197FBB0E}" destId="{657FF8A1-48BD-4137-A0A9-F337EA5F744C}" srcOrd="0" destOrd="0" presId="urn:microsoft.com/office/officeart/2005/8/layout/vList5"/>
    <dgm:cxn modelId="{8C4D5B27-3A6E-40BF-AC8B-6D3741837B1B}" type="presParOf" srcId="{87EDB5E9-CE0C-4E27-B09A-0903197FBB0E}" destId="{C7A7809B-55D4-4AEE-A04C-BF3F01199BD4}" srcOrd="1" destOrd="0" presId="urn:microsoft.com/office/officeart/2005/8/layout/vList5"/>
    <dgm:cxn modelId="{3329CB3A-0981-4A3D-8380-FE36562D8C57}" type="presParOf" srcId="{A5E0A307-19EB-4426-B589-CEA11853D12D}" destId="{5AB872D3-4BB5-46F5-A75E-07D434021B72}" srcOrd="5" destOrd="0" presId="urn:microsoft.com/office/officeart/2005/8/layout/vList5"/>
    <dgm:cxn modelId="{F346D8F9-40D4-4B2E-824F-A7AF9F7FAC50}" type="presParOf" srcId="{A5E0A307-19EB-4426-B589-CEA11853D12D}" destId="{B30062F8-6A3E-4EB4-8424-F5A90AD1156D}" srcOrd="6" destOrd="0" presId="urn:microsoft.com/office/officeart/2005/8/layout/vList5"/>
    <dgm:cxn modelId="{9CCD11A4-8B2C-4A33-BA6A-FFACD61863AE}" type="presParOf" srcId="{B30062F8-6A3E-4EB4-8424-F5A90AD1156D}" destId="{C4E18B31-731A-4BA6-84CE-8E0AA1545AEC}" srcOrd="0" destOrd="0" presId="urn:microsoft.com/office/officeart/2005/8/layout/vList5"/>
    <dgm:cxn modelId="{0433B3F7-1D16-4BA1-87B2-EF733287B205}" type="presParOf" srcId="{B30062F8-6A3E-4EB4-8424-F5A90AD1156D}" destId="{C00C0CF7-8BAB-4EC1-911C-DAF39D5E8C9F}" srcOrd="1" destOrd="0" presId="urn:microsoft.com/office/officeart/2005/8/layout/vList5"/>
    <dgm:cxn modelId="{1CD567B2-9AF0-4821-A3FD-F1593C183E81}" type="presParOf" srcId="{A5E0A307-19EB-4426-B589-CEA11853D12D}" destId="{3458C08B-3B70-4DF7-8CE4-B51C5860B444}" srcOrd="7" destOrd="0" presId="urn:microsoft.com/office/officeart/2005/8/layout/vList5"/>
    <dgm:cxn modelId="{6D42D7A3-5FC0-4D92-81E1-05B0461A4C76}" type="presParOf" srcId="{A5E0A307-19EB-4426-B589-CEA11853D12D}" destId="{0FA69BEF-E140-46BC-9C8D-B23A58593242}" srcOrd="8" destOrd="0" presId="urn:microsoft.com/office/officeart/2005/8/layout/vList5"/>
    <dgm:cxn modelId="{2E719BC7-DECF-430F-AB76-4529E5BFAE31}" type="presParOf" srcId="{0FA69BEF-E140-46BC-9C8D-B23A58593242}" destId="{2B1A1F33-5297-4960-8DD1-DF4E5B88463A}" srcOrd="0" destOrd="0" presId="urn:microsoft.com/office/officeart/2005/8/layout/vList5"/>
    <dgm:cxn modelId="{BBFB0D6B-D632-4F15-8C15-08856CB8E430}" type="presParOf" srcId="{0FA69BEF-E140-46BC-9C8D-B23A58593242}" destId="{846FF0E8-A8A5-41FB-9732-788340117781}" srcOrd="1" destOrd="0" presId="urn:microsoft.com/office/officeart/2005/8/layout/vList5"/>
    <dgm:cxn modelId="{9560537A-D3D3-49B2-9E39-3BB4B896F0B8}" type="presParOf" srcId="{A5E0A307-19EB-4426-B589-CEA11853D12D}" destId="{EACB746B-0C92-4BD9-8732-FD27D8812E90}" srcOrd="9" destOrd="0" presId="urn:microsoft.com/office/officeart/2005/8/layout/vList5"/>
    <dgm:cxn modelId="{7A777D51-B28F-43AE-88D0-0387E1D19B8D}" type="presParOf" srcId="{A5E0A307-19EB-4426-B589-CEA11853D12D}" destId="{7FD979EC-9B97-46C0-AFEC-65F22A7BD93F}" srcOrd="10" destOrd="0" presId="urn:microsoft.com/office/officeart/2005/8/layout/vList5"/>
    <dgm:cxn modelId="{6DF49AFE-F6CF-492B-AF27-818AA9B83492}" type="presParOf" srcId="{7FD979EC-9B97-46C0-AFEC-65F22A7BD93F}" destId="{EED47234-A77D-4018-A6FF-5009197DA0BF}" srcOrd="0" destOrd="0" presId="urn:microsoft.com/office/officeart/2005/8/layout/vList5"/>
    <dgm:cxn modelId="{04D2DD90-91A5-455B-BDC9-1F37F5BA9233}" type="presParOf" srcId="{7FD979EC-9B97-46C0-AFEC-65F22A7BD93F}" destId="{083613ED-E2D7-421B-BED2-3603E03A6FA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CA7A3-1E7A-46FA-9830-C8A4281EB96A}">
      <dsp:nvSpPr>
        <dsp:cNvPr id="0" name=""/>
        <dsp:cNvSpPr/>
      </dsp:nvSpPr>
      <dsp:spPr>
        <a:xfrm>
          <a:off x="616" y="0"/>
          <a:ext cx="2655014" cy="1912690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Julio</a:t>
          </a:r>
          <a:endParaRPr lang="es-ES" sz="2400" kern="1200" dirty="0"/>
        </a:p>
      </dsp:txBody>
      <dsp:txXfrm rot="16200000">
        <a:off x="-518084" y="518701"/>
        <a:ext cx="1568405" cy="531002"/>
      </dsp:txXfrm>
    </dsp:sp>
    <dsp:sp modelId="{64313FF4-0A3D-4A7D-96EE-E205DAA30C2F}">
      <dsp:nvSpPr>
        <dsp:cNvPr id="0" name=""/>
        <dsp:cNvSpPr/>
      </dsp:nvSpPr>
      <dsp:spPr>
        <a:xfrm>
          <a:off x="531619" y="0"/>
          <a:ext cx="1977986" cy="191269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8308" rIns="0" bIns="0" numCol="1" spcCol="1270" anchor="t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200" kern="1200" dirty="0" smtClean="0"/>
            <a:t>82.44%</a:t>
          </a:r>
          <a:endParaRPr lang="es-ES" sz="5200" kern="1200" dirty="0"/>
        </a:p>
      </dsp:txBody>
      <dsp:txXfrm>
        <a:off x="531619" y="0"/>
        <a:ext cx="1977986" cy="1912690"/>
      </dsp:txXfrm>
    </dsp:sp>
    <dsp:sp modelId="{CEAB46A7-2ED5-4332-B192-CF76F22FFB9C}">
      <dsp:nvSpPr>
        <dsp:cNvPr id="0" name=""/>
        <dsp:cNvSpPr/>
      </dsp:nvSpPr>
      <dsp:spPr>
        <a:xfrm>
          <a:off x="2748557" y="0"/>
          <a:ext cx="2655014" cy="1912690"/>
        </a:xfrm>
        <a:prstGeom prst="roundRect">
          <a:avLst>
            <a:gd name="adj" fmla="val 5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Agosto</a:t>
          </a:r>
          <a:endParaRPr lang="es-ES" sz="2400" kern="1200" dirty="0"/>
        </a:p>
      </dsp:txBody>
      <dsp:txXfrm rot="16200000">
        <a:off x="2229856" y="518701"/>
        <a:ext cx="1568405" cy="531002"/>
      </dsp:txXfrm>
    </dsp:sp>
    <dsp:sp modelId="{BFCEEF68-D68E-48D8-BB6B-45F5AA6E14F2}">
      <dsp:nvSpPr>
        <dsp:cNvPr id="0" name=""/>
        <dsp:cNvSpPr/>
      </dsp:nvSpPr>
      <dsp:spPr>
        <a:xfrm rot="5400000">
          <a:off x="2621220" y="1441350"/>
          <a:ext cx="281224" cy="39825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8D0267-233C-47B3-91FE-37265DEE97F2}">
      <dsp:nvSpPr>
        <dsp:cNvPr id="0" name=""/>
        <dsp:cNvSpPr/>
      </dsp:nvSpPr>
      <dsp:spPr>
        <a:xfrm>
          <a:off x="3279560" y="0"/>
          <a:ext cx="1977986" cy="191269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8308" rIns="0" bIns="0" numCol="1" spcCol="1270" anchor="t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200" kern="1200" dirty="0" smtClean="0"/>
            <a:t>81.41%</a:t>
          </a:r>
          <a:endParaRPr lang="es-ES" sz="5200" kern="1200" dirty="0"/>
        </a:p>
      </dsp:txBody>
      <dsp:txXfrm>
        <a:off x="3279560" y="0"/>
        <a:ext cx="1977986" cy="1912690"/>
      </dsp:txXfrm>
    </dsp:sp>
    <dsp:sp modelId="{8F293FDB-0412-4748-B338-FF8CAE2316B5}">
      <dsp:nvSpPr>
        <dsp:cNvPr id="0" name=""/>
        <dsp:cNvSpPr/>
      </dsp:nvSpPr>
      <dsp:spPr>
        <a:xfrm>
          <a:off x="5496498" y="0"/>
          <a:ext cx="2655014" cy="1912690"/>
        </a:xfrm>
        <a:prstGeom prst="roundRect">
          <a:avLst>
            <a:gd name="adj" fmla="val 5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Septiembre</a:t>
          </a:r>
          <a:endParaRPr lang="es-ES" sz="2400" kern="1200" dirty="0"/>
        </a:p>
      </dsp:txBody>
      <dsp:txXfrm rot="16200000">
        <a:off x="4977796" y="518701"/>
        <a:ext cx="1568405" cy="531002"/>
      </dsp:txXfrm>
    </dsp:sp>
    <dsp:sp modelId="{0C089366-F932-435D-BB72-7DC48A51E001}">
      <dsp:nvSpPr>
        <dsp:cNvPr id="0" name=""/>
        <dsp:cNvSpPr/>
      </dsp:nvSpPr>
      <dsp:spPr>
        <a:xfrm rot="5400000">
          <a:off x="5369160" y="1441350"/>
          <a:ext cx="281224" cy="39825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769437-B6EB-412C-B70F-28DB0DFE9A87}">
      <dsp:nvSpPr>
        <dsp:cNvPr id="0" name=""/>
        <dsp:cNvSpPr/>
      </dsp:nvSpPr>
      <dsp:spPr>
        <a:xfrm>
          <a:off x="6027501" y="0"/>
          <a:ext cx="1977986" cy="191269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8308" rIns="0" bIns="0" numCol="1" spcCol="1270" anchor="t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200" kern="1200" dirty="0" smtClean="0"/>
            <a:t>90.38%</a:t>
          </a:r>
          <a:endParaRPr lang="es-ES" sz="5200" kern="1200" dirty="0"/>
        </a:p>
      </dsp:txBody>
      <dsp:txXfrm>
        <a:off x="6027501" y="0"/>
        <a:ext cx="1977986" cy="19126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4F03FE-7216-4BE0-B80D-507AC8D075BC}">
      <dsp:nvSpPr>
        <dsp:cNvPr id="0" name=""/>
        <dsp:cNvSpPr/>
      </dsp:nvSpPr>
      <dsp:spPr>
        <a:xfrm rot="16200000">
          <a:off x="224" y="401"/>
          <a:ext cx="3199394" cy="3199394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272" tIns="398272" rIns="398272" bIns="398272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600" kern="1200" dirty="0" smtClean="0"/>
            <a:t>2.307 </a:t>
          </a:r>
          <a:endParaRPr lang="es-ES" sz="5600" kern="1200" dirty="0"/>
        </a:p>
      </dsp:txBody>
      <dsp:txXfrm rot="5400000">
        <a:off x="225" y="800248"/>
        <a:ext cx="2639500" cy="1599697"/>
      </dsp:txXfrm>
    </dsp:sp>
    <dsp:sp modelId="{C237C7A5-68BC-4DB4-8990-B7B3CF447C36}">
      <dsp:nvSpPr>
        <dsp:cNvPr id="0" name=""/>
        <dsp:cNvSpPr/>
      </dsp:nvSpPr>
      <dsp:spPr>
        <a:xfrm rot="5400000">
          <a:off x="4280243" y="401"/>
          <a:ext cx="3199394" cy="3199394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272" tIns="398272" rIns="398272" bIns="398272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600" kern="1200" dirty="0" smtClean="0"/>
            <a:t>24</a:t>
          </a:r>
          <a:endParaRPr lang="es-ES" sz="5600" kern="1200" dirty="0"/>
        </a:p>
      </dsp:txBody>
      <dsp:txXfrm rot="-5400000">
        <a:off x="4840138" y="800250"/>
        <a:ext cx="2639500" cy="15996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25CF0-C322-40A6-80FA-ED8620DE854D}">
      <dsp:nvSpPr>
        <dsp:cNvPr id="0" name=""/>
        <dsp:cNvSpPr/>
      </dsp:nvSpPr>
      <dsp:spPr>
        <a:xfrm>
          <a:off x="1103816" y="66"/>
          <a:ext cx="1190953" cy="714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No. de formularios</a:t>
          </a:r>
          <a:endParaRPr lang="es-ES" sz="1700" kern="1200" dirty="0"/>
        </a:p>
      </dsp:txBody>
      <dsp:txXfrm>
        <a:off x="1103816" y="66"/>
        <a:ext cx="1190953" cy="714571"/>
      </dsp:txXfrm>
    </dsp:sp>
    <dsp:sp modelId="{39398DBC-3364-4611-9698-AD21D930197A}">
      <dsp:nvSpPr>
        <dsp:cNvPr id="0" name=""/>
        <dsp:cNvSpPr/>
      </dsp:nvSpPr>
      <dsp:spPr>
        <a:xfrm>
          <a:off x="2413864" y="66"/>
          <a:ext cx="1190953" cy="714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2</a:t>
          </a:r>
          <a:endParaRPr lang="es-ES" sz="1700" kern="1200" dirty="0"/>
        </a:p>
      </dsp:txBody>
      <dsp:txXfrm>
        <a:off x="2413864" y="66"/>
        <a:ext cx="1190953" cy="7145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BB0FF-74C4-4EFA-B6C6-9E3D9B8F5975}">
      <dsp:nvSpPr>
        <dsp:cNvPr id="0" name=""/>
        <dsp:cNvSpPr/>
      </dsp:nvSpPr>
      <dsp:spPr>
        <a:xfrm rot="5400000">
          <a:off x="3869744" y="-2001670"/>
          <a:ext cx="570725" cy="473709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Se le recomienda a las dependencias, realizar constante revisión del aplicativo SAC para realizar las respuestas en tiempo oportuno</a:t>
          </a:r>
          <a:endParaRPr lang="es-ES" sz="1100" kern="1200" dirty="0"/>
        </a:p>
      </dsp:txBody>
      <dsp:txXfrm rot="-5400000">
        <a:off x="1786559" y="109375"/>
        <a:ext cx="4709236" cy="515005"/>
      </dsp:txXfrm>
    </dsp:sp>
    <dsp:sp modelId="{B0B62E89-BFA8-4A8F-BA00-1BA4484F83B3}">
      <dsp:nvSpPr>
        <dsp:cNvPr id="0" name=""/>
        <dsp:cNvSpPr/>
      </dsp:nvSpPr>
      <dsp:spPr>
        <a:xfrm>
          <a:off x="914856" y="10171"/>
          <a:ext cx="871702" cy="71340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1</a:t>
          </a:r>
          <a:endParaRPr lang="es-ES" sz="3600" kern="1200" dirty="0"/>
        </a:p>
      </dsp:txBody>
      <dsp:txXfrm>
        <a:off x="949682" y="44997"/>
        <a:ext cx="802050" cy="643755"/>
      </dsp:txXfrm>
    </dsp:sp>
    <dsp:sp modelId="{19585CBD-5B70-413B-B916-44FD207A8ABA}">
      <dsp:nvSpPr>
        <dsp:cNvPr id="0" name=""/>
        <dsp:cNvSpPr/>
      </dsp:nvSpPr>
      <dsp:spPr>
        <a:xfrm rot="5400000">
          <a:off x="3866627" y="-1261541"/>
          <a:ext cx="570725" cy="4737096"/>
        </a:xfrm>
        <a:prstGeom prst="round2SameRect">
          <a:avLst/>
        </a:prstGeom>
        <a:solidFill>
          <a:schemeClr val="accent5">
            <a:tint val="40000"/>
            <a:alpha val="90000"/>
            <a:hueOff val="-1478351"/>
            <a:satOff val="-2563"/>
            <a:lumOff val="-25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478351"/>
              <a:satOff val="-2563"/>
              <a:lumOff val="-2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Implementar los diferentes canales de atención (Telefónico, chat y PBX) y personal necesario para la atención de la oficina de servicio al ciudadano.</a:t>
          </a:r>
          <a:endParaRPr lang="es-ES" sz="1100" kern="1200" dirty="0"/>
        </a:p>
      </dsp:txBody>
      <dsp:txXfrm rot="-5400000">
        <a:off x="1783442" y="849504"/>
        <a:ext cx="4709236" cy="515005"/>
      </dsp:txXfrm>
    </dsp:sp>
    <dsp:sp modelId="{BE5A80C5-2F78-43E1-BAB5-5924830C668D}">
      <dsp:nvSpPr>
        <dsp:cNvPr id="0" name=""/>
        <dsp:cNvSpPr/>
      </dsp:nvSpPr>
      <dsp:spPr>
        <a:xfrm>
          <a:off x="881175" y="750303"/>
          <a:ext cx="902265" cy="713407"/>
        </a:xfrm>
        <a:prstGeom prst="round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2</a:t>
          </a:r>
          <a:endParaRPr lang="es-ES" sz="3600" kern="1200" dirty="0"/>
        </a:p>
      </dsp:txBody>
      <dsp:txXfrm>
        <a:off x="916001" y="785129"/>
        <a:ext cx="832613" cy="643755"/>
      </dsp:txXfrm>
    </dsp:sp>
    <dsp:sp modelId="{C7A7809B-55D4-4AEE-A04C-BF3F01199BD4}">
      <dsp:nvSpPr>
        <dsp:cNvPr id="0" name=""/>
        <dsp:cNvSpPr/>
      </dsp:nvSpPr>
      <dsp:spPr>
        <a:xfrm rot="5400000">
          <a:off x="3861297" y="-512463"/>
          <a:ext cx="570725" cy="4737096"/>
        </a:xfrm>
        <a:prstGeom prst="round2SameRect">
          <a:avLst/>
        </a:prstGeom>
        <a:solidFill>
          <a:schemeClr val="accent5">
            <a:tint val="40000"/>
            <a:alpha val="90000"/>
            <a:hueOff val="-2956702"/>
            <a:satOff val="-5126"/>
            <a:lumOff val="-51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956702"/>
              <a:satOff val="-5126"/>
              <a:lumOff val="-51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Realizar la implementación de un sistema de gestión documental con el propósito de organizar la información al interior de la entidad, para hacer más fácil el acceso a ella tanto para la ciudadanía como para los servidores públicos. </a:t>
          </a:r>
          <a:endParaRPr lang="es-ES" sz="1100" kern="1200" dirty="0"/>
        </a:p>
      </dsp:txBody>
      <dsp:txXfrm rot="-5400000">
        <a:off x="1778112" y="1598582"/>
        <a:ext cx="4709236" cy="515005"/>
      </dsp:txXfrm>
    </dsp:sp>
    <dsp:sp modelId="{657FF8A1-48BD-4137-A0A9-F337EA5F744C}">
      <dsp:nvSpPr>
        <dsp:cNvPr id="0" name=""/>
        <dsp:cNvSpPr/>
      </dsp:nvSpPr>
      <dsp:spPr>
        <a:xfrm>
          <a:off x="881175" y="1499380"/>
          <a:ext cx="896936" cy="713407"/>
        </a:xfrm>
        <a:prstGeom prst="round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3</a:t>
          </a:r>
          <a:endParaRPr lang="es-ES" sz="3600" kern="1200" dirty="0"/>
        </a:p>
      </dsp:txBody>
      <dsp:txXfrm>
        <a:off x="916001" y="1534206"/>
        <a:ext cx="827284" cy="643755"/>
      </dsp:txXfrm>
    </dsp:sp>
    <dsp:sp modelId="{C00C0CF7-8BAB-4EC1-911C-DAF39D5E8C9F}">
      <dsp:nvSpPr>
        <dsp:cNvPr id="0" name=""/>
        <dsp:cNvSpPr/>
      </dsp:nvSpPr>
      <dsp:spPr>
        <a:xfrm rot="5400000">
          <a:off x="3838035" y="236613"/>
          <a:ext cx="570725" cy="4737096"/>
        </a:xfrm>
        <a:prstGeom prst="round2SameRect">
          <a:avLst/>
        </a:prstGeom>
        <a:solidFill>
          <a:schemeClr val="accent5">
            <a:tint val="40000"/>
            <a:alpha val="90000"/>
            <a:hueOff val="-4435053"/>
            <a:satOff val="-7690"/>
            <a:lumOff val="-77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35053"/>
              <a:satOff val="-7690"/>
              <a:lumOff val="-7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Realizar la implementación de un servicio de internet con mejor capacidad en todas las dependencias de la Alcaldía de Quibdó. </a:t>
          </a:r>
          <a:endParaRPr lang="es-ES" sz="1100" kern="1200" dirty="0"/>
        </a:p>
      </dsp:txBody>
      <dsp:txXfrm rot="-5400000">
        <a:off x="1754850" y="2347658"/>
        <a:ext cx="4709236" cy="515005"/>
      </dsp:txXfrm>
    </dsp:sp>
    <dsp:sp modelId="{C4E18B31-731A-4BA6-84CE-8E0AA1545AEC}">
      <dsp:nvSpPr>
        <dsp:cNvPr id="0" name=""/>
        <dsp:cNvSpPr/>
      </dsp:nvSpPr>
      <dsp:spPr>
        <a:xfrm>
          <a:off x="881175" y="2248458"/>
          <a:ext cx="873674" cy="713407"/>
        </a:xfrm>
        <a:prstGeom prst="round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4</a:t>
          </a:r>
          <a:endParaRPr lang="es-ES" sz="3600" kern="1200" dirty="0"/>
        </a:p>
      </dsp:txBody>
      <dsp:txXfrm>
        <a:off x="916001" y="2283284"/>
        <a:ext cx="804022" cy="643755"/>
      </dsp:txXfrm>
    </dsp:sp>
    <dsp:sp modelId="{846FF0E8-A8A5-41FB-9732-788340117781}">
      <dsp:nvSpPr>
        <dsp:cNvPr id="0" name=""/>
        <dsp:cNvSpPr/>
      </dsp:nvSpPr>
      <dsp:spPr>
        <a:xfrm rot="5400000">
          <a:off x="3802676" y="985691"/>
          <a:ext cx="570725" cy="4737096"/>
        </a:xfrm>
        <a:prstGeom prst="round2SameRect">
          <a:avLst/>
        </a:prstGeom>
        <a:solidFill>
          <a:schemeClr val="accent5">
            <a:tint val="40000"/>
            <a:alpha val="90000"/>
            <a:hueOff val="-5913404"/>
            <a:satOff val="-10253"/>
            <a:lumOff val="-103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5913404"/>
              <a:satOff val="-10253"/>
              <a:lumOff val="-10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Implementar sistema de turnos para realizar registro y seguimiento a cada uno de los ciudadanos atendidos</a:t>
          </a:r>
          <a:endParaRPr lang="es-ES" sz="1100" kern="1200" dirty="0"/>
        </a:p>
      </dsp:txBody>
      <dsp:txXfrm rot="-5400000">
        <a:off x="1719491" y="3096736"/>
        <a:ext cx="4709236" cy="515005"/>
      </dsp:txXfrm>
    </dsp:sp>
    <dsp:sp modelId="{2B1A1F33-5297-4960-8DD1-DF4E5B88463A}">
      <dsp:nvSpPr>
        <dsp:cNvPr id="0" name=""/>
        <dsp:cNvSpPr/>
      </dsp:nvSpPr>
      <dsp:spPr>
        <a:xfrm flipH="1">
          <a:off x="881175" y="2997536"/>
          <a:ext cx="838315" cy="713407"/>
        </a:xfrm>
        <a:prstGeom prst="roundRect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5</a:t>
          </a:r>
          <a:endParaRPr lang="es-ES" sz="3600" kern="1200" dirty="0"/>
        </a:p>
      </dsp:txBody>
      <dsp:txXfrm>
        <a:off x="916001" y="3032362"/>
        <a:ext cx="768663" cy="643755"/>
      </dsp:txXfrm>
    </dsp:sp>
    <dsp:sp modelId="{083613ED-E2D7-421B-BED2-3603E03A6FA8}">
      <dsp:nvSpPr>
        <dsp:cNvPr id="0" name=""/>
        <dsp:cNvSpPr/>
      </dsp:nvSpPr>
      <dsp:spPr>
        <a:xfrm rot="5400000">
          <a:off x="3822634" y="1734769"/>
          <a:ext cx="570725" cy="4737096"/>
        </a:xfrm>
        <a:prstGeom prst="round2Same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Realizar la caracterización de la ciudadanía del municipio de Quibdó</a:t>
          </a:r>
          <a:endParaRPr lang="es-ES" sz="1100" kern="1200" dirty="0"/>
        </a:p>
      </dsp:txBody>
      <dsp:txXfrm rot="-5400000">
        <a:off x="1739449" y="3845814"/>
        <a:ext cx="4709236" cy="515005"/>
      </dsp:txXfrm>
    </dsp:sp>
    <dsp:sp modelId="{EED47234-A77D-4018-A6FF-5009197DA0BF}">
      <dsp:nvSpPr>
        <dsp:cNvPr id="0" name=""/>
        <dsp:cNvSpPr/>
      </dsp:nvSpPr>
      <dsp:spPr>
        <a:xfrm>
          <a:off x="881175" y="3746614"/>
          <a:ext cx="858273" cy="713407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6</a:t>
          </a:r>
          <a:endParaRPr lang="es-ES" sz="3600" kern="1200" dirty="0"/>
        </a:p>
      </dsp:txBody>
      <dsp:txXfrm>
        <a:off x="916001" y="3781440"/>
        <a:ext cx="788621" cy="643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2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35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7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9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7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63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77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20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38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5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8FC-4C7A-4EE0-BE7C-7A01E76BBB7A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214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148FC-4C7A-4EE0-BE7C-7A01E76BBB7A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94DD3-08D4-42E9-A1FA-D26943BF5E6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6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2247" y="2286494"/>
            <a:ext cx="11172497" cy="1770500"/>
          </a:xfrm>
        </p:spPr>
        <p:txBody>
          <a:bodyPr>
            <a:noAutofit/>
          </a:bodyPr>
          <a:lstStyle/>
          <a:p>
            <a:pPr algn="l"/>
            <a:r>
              <a:rPr lang="es-ES" sz="4400" b="1" dirty="0" smtClean="0"/>
              <a:t>Informe de PQRSD y percepción de la ciudadanía </a:t>
            </a:r>
            <a:br>
              <a:rPr lang="es-ES" sz="4400" b="1" dirty="0" smtClean="0"/>
            </a:br>
            <a:r>
              <a:rPr lang="es-ES" sz="4400" b="1" dirty="0" smtClean="0"/>
              <a:t>Tercer trimestre de 2023</a:t>
            </a:r>
            <a:r>
              <a:rPr lang="es-ES" sz="4400" dirty="0" smtClean="0"/>
              <a:t/>
            </a:r>
            <a:br>
              <a:rPr lang="es-ES" sz="4400" dirty="0" smtClean="0"/>
            </a:br>
            <a:endParaRPr lang="en-US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21876" y="5065987"/>
            <a:ext cx="9144000" cy="1030014"/>
          </a:xfrm>
        </p:spPr>
        <p:txBody>
          <a:bodyPr>
            <a:normAutofit/>
          </a:bodyPr>
          <a:lstStyle/>
          <a:p>
            <a:pPr algn="r">
              <a:lnSpc>
                <a:spcPct val="120000"/>
              </a:lnSpc>
            </a:pPr>
            <a:r>
              <a:rPr lang="es-ES" sz="2000" dirty="0"/>
              <a:t>Oficina de </a:t>
            </a:r>
            <a:r>
              <a:rPr lang="es-CO" sz="2000" dirty="0" smtClean="0"/>
              <a:t>Servicio</a:t>
            </a:r>
            <a:r>
              <a:rPr lang="es-ES" sz="2000" dirty="0" smtClean="0"/>
              <a:t> </a:t>
            </a:r>
            <a:r>
              <a:rPr lang="es-ES" sz="2000" dirty="0"/>
              <a:t>al </a:t>
            </a:r>
            <a:r>
              <a:rPr lang="es-ES" sz="2000" dirty="0" smtClean="0"/>
              <a:t>ciudadano - Alcaldía </a:t>
            </a:r>
            <a:r>
              <a:rPr lang="es-ES" sz="2000" dirty="0"/>
              <a:t>de Quibdó</a:t>
            </a:r>
            <a:br>
              <a:rPr lang="es-ES" sz="2000" dirty="0"/>
            </a:br>
            <a:r>
              <a:rPr lang="es-ES" sz="2000" dirty="0" smtClean="0"/>
              <a:t>30 </a:t>
            </a:r>
            <a:r>
              <a:rPr lang="es-ES" sz="2000" dirty="0"/>
              <a:t>de </a:t>
            </a:r>
            <a:r>
              <a:rPr lang="es-ES" sz="2000" dirty="0" smtClean="0"/>
              <a:t>septiembre </a:t>
            </a:r>
            <a:r>
              <a:rPr lang="es-ES" sz="2000" dirty="0"/>
              <a:t>de 2023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4632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717" y="2938135"/>
            <a:ext cx="9144000" cy="1770500"/>
          </a:xfrm>
        </p:spPr>
        <p:txBody>
          <a:bodyPr>
            <a:noAutofit/>
          </a:bodyPr>
          <a:lstStyle/>
          <a:p>
            <a:pPr algn="l"/>
            <a:r>
              <a:rPr lang="es-ES" sz="4400" dirty="0" smtClean="0"/>
              <a:t/>
            </a:r>
            <a:br>
              <a:rPr lang="es-ES" sz="4400" dirty="0" smtClean="0"/>
            </a:br>
            <a:endParaRPr lang="en-US" sz="44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746130"/>
              </p:ext>
            </p:extLst>
          </p:nvPr>
        </p:nvGraphicFramePr>
        <p:xfrm>
          <a:off x="2594610" y="636905"/>
          <a:ext cx="6435089" cy="5378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4891">
                  <a:extLst>
                    <a:ext uri="{9D8B030D-6E8A-4147-A177-3AD203B41FA5}">
                      <a16:colId xmlns:a16="http://schemas.microsoft.com/office/drawing/2014/main" val="2577044032"/>
                    </a:ext>
                  </a:extLst>
                </a:gridCol>
                <a:gridCol w="833471">
                  <a:extLst>
                    <a:ext uri="{9D8B030D-6E8A-4147-A177-3AD203B41FA5}">
                      <a16:colId xmlns:a16="http://schemas.microsoft.com/office/drawing/2014/main" val="22766739"/>
                    </a:ext>
                  </a:extLst>
                </a:gridCol>
                <a:gridCol w="833471">
                  <a:extLst>
                    <a:ext uri="{9D8B030D-6E8A-4147-A177-3AD203B41FA5}">
                      <a16:colId xmlns:a16="http://schemas.microsoft.com/office/drawing/2014/main" val="1252088741"/>
                    </a:ext>
                  </a:extLst>
                </a:gridCol>
                <a:gridCol w="925867">
                  <a:extLst>
                    <a:ext uri="{9D8B030D-6E8A-4147-A177-3AD203B41FA5}">
                      <a16:colId xmlns:a16="http://schemas.microsoft.com/office/drawing/2014/main" val="2510194977"/>
                    </a:ext>
                  </a:extLst>
                </a:gridCol>
                <a:gridCol w="741075">
                  <a:extLst>
                    <a:ext uri="{9D8B030D-6E8A-4147-A177-3AD203B41FA5}">
                      <a16:colId xmlns:a16="http://schemas.microsoft.com/office/drawing/2014/main" val="2231268775"/>
                    </a:ext>
                  </a:extLst>
                </a:gridCol>
                <a:gridCol w="1236314">
                  <a:extLst>
                    <a:ext uri="{9D8B030D-6E8A-4147-A177-3AD203B41FA5}">
                      <a16:colId xmlns:a16="http://schemas.microsoft.com/office/drawing/2014/main" val="695392016"/>
                    </a:ext>
                  </a:extLst>
                </a:gridCol>
              </a:tblGrid>
              <a:tr h="2637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Dependencia</a:t>
                      </a:r>
                      <a:endParaRPr lang="es-CO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general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ctr"/>
                </a:tc>
                <a:extLst>
                  <a:ext uri="{0D108BD9-81ED-4DB2-BD59-A6C34878D82A}">
                    <a16:rowId xmlns:a16="http://schemas.microsoft.com/office/drawing/2014/main" val="2223201650"/>
                  </a:ext>
                </a:extLst>
              </a:tr>
              <a:tr h="14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Almacén y Archivo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1845291489"/>
                  </a:ext>
                </a:extLst>
              </a:tr>
              <a:tr h="14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Comisaría de Familia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3745390829"/>
                  </a:ext>
                </a:extLst>
              </a:tr>
              <a:tr h="26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Coordinación Acción Comunal JAC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2668070540"/>
                  </a:ext>
                </a:extLst>
              </a:tr>
              <a:tr h="14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Coordinación de Cultura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2134357653"/>
                  </a:ext>
                </a:extLst>
              </a:tr>
              <a:tr h="14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Coordinación de Etnias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2533711895"/>
                  </a:ext>
                </a:extLst>
              </a:tr>
              <a:tr h="14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Coordinación de Juventudes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3826590974"/>
                  </a:ext>
                </a:extLst>
              </a:tr>
              <a:tr h="14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Coordinación de Victimas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1312191190"/>
                  </a:ext>
                </a:extLst>
              </a:tr>
              <a:tr h="14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Cuerpo de Bomberos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2286246004"/>
                  </a:ext>
                </a:extLst>
              </a:tr>
              <a:tr h="14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Inspección de Policía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624536542"/>
                  </a:ext>
                </a:extLst>
              </a:tr>
              <a:tr h="14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Cobro Coactivo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3772658580"/>
                  </a:ext>
                </a:extLst>
              </a:tr>
              <a:tr h="14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Control Interno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1641306350"/>
                  </a:ext>
                </a:extLst>
              </a:tr>
              <a:tr h="26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Control Interno Disciplinario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3705770210"/>
                  </a:ext>
                </a:extLst>
              </a:tr>
              <a:tr h="26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Cooperación Internacional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2932738460"/>
                  </a:ext>
                </a:extLst>
              </a:tr>
              <a:tr h="14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Fiscalización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2250086218"/>
                  </a:ext>
                </a:extLst>
              </a:tr>
              <a:tr h="263762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Gestión de Riesgo y Desastre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3543931071"/>
                  </a:ext>
                </a:extLst>
              </a:tr>
              <a:tr h="14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Rentas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414803804"/>
                  </a:ext>
                </a:extLst>
              </a:tr>
              <a:tr h="263762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Servicio al Ciudadano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1114277016"/>
                  </a:ext>
                </a:extLst>
              </a:tr>
              <a:tr h="14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SISBEN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2932581073"/>
                  </a:ext>
                </a:extLst>
              </a:tr>
              <a:tr h="14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Sistemas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1491483624"/>
                  </a:ext>
                </a:extLst>
              </a:tr>
              <a:tr h="14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Talento Humano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3700310206"/>
                  </a:ext>
                </a:extLst>
              </a:tr>
              <a:tr h="14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Urbanismos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2669623549"/>
                  </a:ext>
                </a:extLst>
              </a:tr>
              <a:tr h="14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Jurídica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2956898757"/>
                  </a:ext>
                </a:extLst>
              </a:tr>
              <a:tr h="14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Tesorería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b"/>
                </a:tc>
                <a:extLst>
                  <a:ext uri="{0D108BD9-81ED-4DB2-BD59-A6C34878D82A}">
                    <a16:rowId xmlns:a16="http://schemas.microsoft.com/office/drawing/2014/main" val="2870797938"/>
                  </a:ext>
                </a:extLst>
              </a:tr>
              <a:tr h="145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6" marR="7286" marT="7286" marB="0" anchor="ctr"/>
                </a:tc>
                <a:extLst>
                  <a:ext uri="{0D108BD9-81ED-4DB2-BD59-A6C34878D82A}">
                    <a16:rowId xmlns:a16="http://schemas.microsoft.com/office/drawing/2014/main" val="349757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192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220717" y="1049768"/>
            <a:ext cx="9144000" cy="8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s-ES" sz="3600" dirty="0" smtClean="0"/>
              <a:t>7. Oportunidad de respuestas </a:t>
            </a:r>
            <a:endParaRPr lang="es-ES" sz="3600" dirty="0"/>
          </a:p>
        </p:txBody>
      </p:sp>
      <p:graphicFrame>
        <p:nvGraphicFramePr>
          <p:cNvPr id="21" name="Diagrama 20"/>
          <p:cNvGraphicFramePr/>
          <p:nvPr>
            <p:extLst>
              <p:ext uri="{D42A27DB-BD31-4B8C-83A1-F6EECF244321}">
                <p14:modId xmlns:p14="http://schemas.microsoft.com/office/powerpoint/2010/main" val="632956547"/>
              </p:ext>
            </p:extLst>
          </p:nvPr>
        </p:nvGraphicFramePr>
        <p:xfrm>
          <a:off x="1620520" y="2156390"/>
          <a:ext cx="8152130" cy="1912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CuadroTexto 21"/>
          <p:cNvSpPr txBox="1"/>
          <p:nvPr/>
        </p:nvSpPr>
        <p:spPr>
          <a:xfrm>
            <a:off x="613114" y="4263210"/>
            <a:ext cx="56365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En este trimestre se observa una variación en mes de julio y agosto la baja oportunidad de respuesta se evidencia dado a las fallas en el aplicativo para el mes de agosto, en el mes de septiembre aumenta significativamente la gestión oportuna de las peticiones por parte de los funcionarios.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92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220717" y="1049768"/>
            <a:ext cx="9144000" cy="8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s-ES" sz="3600" dirty="0"/>
              <a:t>8</a:t>
            </a:r>
            <a:r>
              <a:rPr lang="es-ES" sz="3600" dirty="0" smtClean="0"/>
              <a:t>. </a:t>
            </a:r>
            <a:r>
              <a:rPr lang="es-ES" sz="3600" dirty="0"/>
              <a:t>Cantidad y motivo de </a:t>
            </a:r>
            <a:r>
              <a:rPr lang="es-ES" sz="3600" dirty="0" smtClean="0"/>
              <a:t>reclamos y sugerencias recibidas </a:t>
            </a:r>
            <a:endParaRPr lang="es-ES" sz="36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892426" y="2435215"/>
            <a:ext cx="56365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Durante este periodo, no se recibió ningún tipo de reclamo, ni sugerencia por parte de la ciudadanía.  </a:t>
            </a:r>
          </a:p>
          <a:p>
            <a:pPr algn="just"/>
            <a:r>
              <a:rPr lang="es-ES" dirty="0" smtClean="0"/>
              <a:t>Es decir que se recibieron:</a:t>
            </a:r>
          </a:p>
          <a:p>
            <a:pPr algn="just"/>
            <a:r>
              <a:rPr lang="es-ES" dirty="0" smtClean="0"/>
              <a:t>CINCO (3) Quejas</a:t>
            </a:r>
          </a:p>
          <a:p>
            <a:pPr algn="just"/>
            <a:r>
              <a:rPr lang="es-ES" dirty="0" smtClean="0"/>
              <a:t>UN (1) RECLAMO </a:t>
            </a:r>
          </a:p>
          <a:p>
            <a:pPr algn="just"/>
            <a:r>
              <a:rPr lang="es-ES" dirty="0" smtClean="0"/>
              <a:t>CERO (0) SUGERENCIAS</a:t>
            </a:r>
            <a:endParaRPr lang="es-ES" dirty="0"/>
          </a:p>
          <a:p>
            <a:pPr algn="just"/>
            <a:endParaRPr lang="en-US" dirty="0"/>
          </a:p>
        </p:txBody>
      </p:sp>
      <p:pic>
        <p:nvPicPr>
          <p:cNvPr id="2" name="Imagen 1" descr="Basseta: Comisión Especial de Sugerencias y Reclamacion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100" y="2332672"/>
            <a:ext cx="3162300" cy="246697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98229" y="4900523"/>
            <a:ext cx="1049325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 smtClean="0"/>
              <a:t>En la apertura del buzón de sugerencia y revisión de los formularios virtuales, no se presentaron sugerencias.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85718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525517" y="1049768"/>
            <a:ext cx="9144000" cy="8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s-ES" sz="3600" dirty="0" smtClean="0"/>
              <a:t>9. </a:t>
            </a:r>
            <a:r>
              <a:rPr lang="es-ES" sz="3600" dirty="0"/>
              <a:t>Tiempo promedio de respuesta por </a:t>
            </a:r>
            <a:r>
              <a:rPr lang="es-ES" sz="3600" dirty="0" smtClean="0"/>
              <a:t>dependencia</a:t>
            </a:r>
            <a:endParaRPr lang="es-ES" sz="36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333063"/>
              </p:ext>
            </p:extLst>
          </p:nvPr>
        </p:nvGraphicFramePr>
        <p:xfrm>
          <a:off x="2679700" y="1905000"/>
          <a:ext cx="6832600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1928">
                  <a:extLst>
                    <a:ext uri="{9D8B030D-6E8A-4147-A177-3AD203B41FA5}">
                      <a16:colId xmlns:a16="http://schemas.microsoft.com/office/drawing/2014/main" val="243861815"/>
                    </a:ext>
                  </a:extLst>
                </a:gridCol>
                <a:gridCol w="2270672">
                  <a:extLst>
                    <a:ext uri="{9D8B030D-6E8A-4147-A177-3AD203B41FA5}">
                      <a16:colId xmlns:a16="http://schemas.microsoft.com/office/drawing/2014/main" val="243854496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DEPENDENCIA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OPORTUNIDAD RESPUESTA (%)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17102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Tesorería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68892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Gestión de Riesgo y Desastre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8141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Cuerpo de Bomberos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06181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Fiscalización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84642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Deporte, Recreación y Cultura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93571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Despacho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34566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Coordinación de Victimas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52630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Urbanismos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7059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Infraestructura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75445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Económico, Turismo y Competitividad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57644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Coordinación Acción Comunal JAC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1367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Coordinación de Cultura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88314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Cobro Coactivo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56503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Inclusión Social y Cohesión Social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04272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4444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113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887735"/>
              </p:ext>
            </p:extLst>
          </p:nvPr>
        </p:nvGraphicFramePr>
        <p:xfrm>
          <a:off x="2679700" y="1271905"/>
          <a:ext cx="6832600" cy="3987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88850">
                  <a:extLst>
                    <a:ext uri="{9D8B030D-6E8A-4147-A177-3AD203B41FA5}">
                      <a16:colId xmlns:a16="http://schemas.microsoft.com/office/drawing/2014/main" val="2665976949"/>
                    </a:ext>
                  </a:extLst>
                </a:gridCol>
                <a:gridCol w="2043750">
                  <a:extLst>
                    <a:ext uri="{9D8B030D-6E8A-4147-A177-3AD203B41FA5}">
                      <a16:colId xmlns:a16="http://schemas.microsoft.com/office/drawing/2014/main" val="22560232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Inspección de Policía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32533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Gobierno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28143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8506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Control Interno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18374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Planeación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99288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Hacienda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8144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Coordinación de Juventudes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37820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Servicio al Ciudadano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38069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Rentas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9535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Acumulado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01996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la Mujer, Género y Diversidad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24226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Almacén y Archivo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9604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Talento Humano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504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Coordinación de Etnias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83393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Medio Ambiente y Biodiversidad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28927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Cooperación Internacional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78650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Jurídica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85389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Movilidad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71498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Control Interno Disciplinario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05400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Comisaría de Familia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64096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SISBEN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9198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65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525517" y="1049768"/>
            <a:ext cx="9144000" cy="8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s-ES" sz="3600" dirty="0" smtClean="0"/>
              <a:t>10. </a:t>
            </a:r>
            <a:r>
              <a:rPr lang="es-ES" sz="3600" dirty="0"/>
              <a:t>Percepción de la ciudadanía los productos, servicios y trámites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849821" y="2038904"/>
            <a:ext cx="7367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/>
              <a:t>PQRSD 						ENCUESTAS</a:t>
            </a:r>
            <a:endParaRPr lang="en-US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098672366"/>
              </p:ext>
            </p:extLst>
          </p:nvPr>
        </p:nvGraphicFramePr>
        <p:xfrm>
          <a:off x="1578304" y="2223570"/>
          <a:ext cx="7479862" cy="3200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n 6" descr="&lt;strong&gt;Quibdó&lt;/strong&gt; – Wikipedia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718" y="3058510"/>
            <a:ext cx="1051034" cy="159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075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704194" y="1015662"/>
            <a:ext cx="7367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/>
              <a:t>Resultado de encuestas</a:t>
            </a: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1470811807"/>
              </p:ext>
            </p:extLst>
          </p:nvPr>
        </p:nvGraphicFramePr>
        <p:xfrm>
          <a:off x="875863" y="1772632"/>
          <a:ext cx="4347779" cy="3300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623613" y="4888213"/>
            <a:ext cx="5636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4160182158"/>
              </p:ext>
            </p:extLst>
          </p:nvPr>
        </p:nvGraphicFramePr>
        <p:xfrm>
          <a:off x="6021880" y="1200328"/>
          <a:ext cx="4904829" cy="4370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11861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623613" y="4888213"/>
            <a:ext cx="5636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/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366627258"/>
              </p:ext>
            </p:extLst>
          </p:nvPr>
        </p:nvGraphicFramePr>
        <p:xfrm>
          <a:off x="3807700" y="1537443"/>
          <a:ext cx="4904827" cy="378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0927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623613" y="4888213"/>
            <a:ext cx="5636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/>
          </a:p>
        </p:txBody>
      </p:sp>
      <p:sp>
        <p:nvSpPr>
          <p:cNvPr id="2" name="CuadroTexto 1"/>
          <p:cNvSpPr txBox="1"/>
          <p:nvPr/>
        </p:nvSpPr>
        <p:spPr>
          <a:xfrm>
            <a:off x="1545019" y="1040524"/>
            <a:ext cx="7872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ENCUESTA DE SATISFACCIÓN ALCALDÍA DE </a:t>
            </a:r>
            <a:r>
              <a:rPr lang="es-ES" b="1" dirty="0" smtClean="0"/>
              <a:t>QUIBDÓ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Realizado el seguimiento a los formularios virtuales por medio de QR dispuestos en cada una de las dependencias de la entidad se ha recibido por parte de la ciudadanía las siguientes respuestas. </a:t>
            </a:r>
            <a:endParaRPr lang="en-US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93243437"/>
              </p:ext>
            </p:extLst>
          </p:nvPr>
        </p:nvGraphicFramePr>
        <p:xfrm>
          <a:off x="2522483" y="2490952"/>
          <a:ext cx="4708634" cy="714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386730"/>
              </p:ext>
            </p:extLst>
          </p:nvPr>
        </p:nvGraphicFramePr>
        <p:xfrm>
          <a:off x="1545019" y="3683590"/>
          <a:ext cx="8127999" cy="21996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76807077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6377722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985823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Pregunta/Oficina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noProof="0" dirty="0" smtClean="0"/>
                        <a:t>Secretaría</a:t>
                      </a:r>
                      <a:r>
                        <a:rPr lang="en-US" dirty="0" smtClean="0"/>
                        <a:t> de </a:t>
                      </a:r>
                      <a:r>
                        <a:rPr lang="es-CO" noProof="0" dirty="0" smtClean="0"/>
                        <a:t>movilidad</a:t>
                      </a:r>
                      <a:endParaRPr lang="es-C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SISBEN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7278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¿Cómo calificaría la calidad de la atención en esta dependencia?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Muy Buena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1858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¿Cuán satisfecho se encuentra con la entidad en general?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Poco</a:t>
                      </a:r>
                      <a:r>
                        <a:rPr lang="es-ES" baseline="0" dirty="0" smtClean="0"/>
                        <a:t> satisfecho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Muy satisfecho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3398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890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197" y="0"/>
            <a:ext cx="12192000" cy="6858000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891540" y="347413"/>
            <a:ext cx="9469821" cy="8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s-ES" sz="3600" dirty="0" smtClean="0"/>
              <a:t>11. Conclusiones</a:t>
            </a:r>
          </a:p>
        </p:txBody>
      </p:sp>
      <p:pic>
        <p:nvPicPr>
          <p:cNvPr id="2" name="Imagen 1" descr="Papeles sueltos: Las &lt;strong&gt;conclusiones&lt;/strong&gt; y revisión de la introducción y objetvo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79" y="1282829"/>
            <a:ext cx="2352380" cy="292523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861987" y="1064230"/>
            <a:ext cx="3541988" cy="437198"/>
          </a:xfrm>
          <a:prstGeom prst="roundRect">
            <a:avLst>
              <a:gd name="adj" fmla="val 26851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Informe de PQRSD</a:t>
            </a:r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6167823" y="1186013"/>
            <a:ext cx="3210910" cy="437198"/>
          </a:xfrm>
          <a:prstGeom prst="roundRect">
            <a:avLst>
              <a:gd name="adj" fmla="val 26851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Informe de Percepció</a:t>
            </a:r>
            <a:r>
              <a:rPr lang="es-ES" dirty="0"/>
              <a:t>n</a:t>
            </a:r>
            <a:endParaRPr lang="en-U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31470" y="1612607"/>
            <a:ext cx="4750584" cy="3642122"/>
          </a:xfrm>
          <a:prstGeom prst="roundRect">
            <a:avLst>
              <a:gd name="adj" fmla="val 6179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Comparando las PQRSD del actual trimestre, con el mismo trimestre del año anterior, </a:t>
            </a:r>
            <a:r>
              <a:rPr lang="es-ES" sz="1400" dirty="0" smtClean="0"/>
              <a:t>disminuyo </a:t>
            </a:r>
            <a:r>
              <a:rPr lang="es-ES" sz="1400" dirty="0"/>
              <a:t>el número de peticiones recibidas en la entidad en un </a:t>
            </a:r>
            <a:r>
              <a:rPr lang="es-ES" sz="1400" dirty="0" smtClean="0"/>
              <a:t>13</a:t>
            </a:r>
            <a:r>
              <a:rPr lang="es-ES" sz="1400" dirty="0" smtClean="0"/>
              <a:t>% </a:t>
            </a:r>
            <a:r>
              <a:rPr lang="es-ES" sz="1400" dirty="0" smtClean="0"/>
              <a:t>aproximadamente, </a:t>
            </a:r>
            <a:r>
              <a:rPr lang="es-ES" sz="1400" dirty="0"/>
              <a:t>pasando de un total de </a:t>
            </a:r>
            <a:r>
              <a:rPr lang="es-ES" sz="1400" dirty="0" smtClean="0"/>
              <a:t>2.653 </a:t>
            </a:r>
            <a:r>
              <a:rPr lang="es-ES" sz="1400" dirty="0" smtClean="0"/>
              <a:t>a </a:t>
            </a:r>
            <a:r>
              <a:rPr lang="es-ES" sz="1400" dirty="0" smtClean="0"/>
              <a:t>2.307 </a:t>
            </a:r>
            <a:r>
              <a:rPr lang="es-ES" sz="1400" dirty="0" smtClean="0"/>
              <a:t>requerimiento.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El canal de atención más utilizado </a:t>
            </a:r>
            <a:r>
              <a:rPr lang="es-ES" sz="1400" dirty="0" smtClean="0"/>
              <a:t>por la ciudadanía para </a:t>
            </a:r>
            <a:r>
              <a:rPr lang="es-ES" sz="1400" dirty="0"/>
              <a:t>el presente trimestre </a:t>
            </a:r>
            <a:r>
              <a:rPr lang="es-ES" sz="1400" dirty="0" smtClean="0"/>
              <a:t>continua siendo </a:t>
            </a:r>
            <a:r>
              <a:rPr lang="es-ES" sz="1400" dirty="0"/>
              <a:t>el </a:t>
            </a:r>
            <a:r>
              <a:rPr lang="es-ES" sz="1400" dirty="0" smtClean="0"/>
              <a:t>presencial, </a:t>
            </a:r>
            <a:r>
              <a:rPr lang="es-ES" sz="1400" dirty="0"/>
              <a:t>con un total de </a:t>
            </a:r>
            <a:r>
              <a:rPr lang="es-ES" sz="1400" dirty="0" smtClean="0"/>
              <a:t>1.971, </a:t>
            </a:r>
            <a:r>
              <a:rPr lang="es-ES" sz="1400" dirty="0"/>
              <a:t>equivalente al </a:t>
            </a:r>
            <a:r>
              <a:rPr lang="es-ES" sz="1400" dirty="0" smtClean="0"/>
              <a:t>85%</a:t>
            </a:r>
            <a:endParaRPr lang="en-US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De las peticiones registradas que requieren respuesta, el 100% </a:t>
            </a:r>
            <a:r>
              <a:rPr lang="es-ES" sz="1400" dirty="0" smtClean="0"/>
              <a:t>asignadas y se finaliza el trimestre sin requerimientos vencidos.</a:t>
            </a:r>
            <a:endParaRPr lang="es-ES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S</a:t>
            </a:r>
            <a:r>
              <a:rPr lang="es-ES" sz="1400" dirty="0" smtClean="0"/>
              <a:t>e </a:t>
            </a:r>
            <a:r>
              <a:rPr lang="es-ES" sz="1400" dirty="0"/>
              <a:t>registraron </a:t>
            </a:r>
            <a:r>
              <a:rPr lang="es-ES" sz="1400" dirty="0" smtClean="0"/>
              <a:t>tres</a:t>
            </a:r>
            <a:r>
              <a:rPr lang="es-ES" sz="1400" dirty="0" smtClean="0"/>
              <a:t> (3) </a:t>
            </a:r>
            <a:r>
              <a:rPr lang="es-ES" sz="1400" dirty="0" smtClean="0"/>
              <a:t>quejas y un (1) reclamo </a:t>
            </a:r>
            <a:r>
              <a:rPr lang="es-ES" sz="1400" dirty="0"/>
              <a:t>durante el presente </a:t>
            </a:r>
            <a:r>
              <a:rPr lang="es-ES" sz="1400" dirty="0" smtClean="0"/>
              <a:t>trimestre, todas resueltas de acuerdo a la normativa.</a:t>
            </a:r>
            <a:endParaRPr lang="es-ES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 smtClean="0"/>
              <a:t>No </a:t>
            </a:r>
            <a:r>
              <a:rPr lang="es-ES" sz="1400" dirty="0"/>
              <a:t>se presentaron </a:t>
            </a:r>
            <a:r>
              <a:rPr lang="es-ES" sz="1400" dirty="0" smtClean="0"/>
              <a:t>sugerencias en este canal y en los buzones de sugerencia.</a:t>
            </a:r>
            <a:endParaRPr lang="es-ES" sz="1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5544599" y="1720027"/>
            <a:ext cx="4433791" cy="3321487"/>
          </a:xfrm>
          <a:prstGeom prst="roundRect">
            <a:avLst>
              <a:gd name="adj" fmla="val 9739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Se obtiene buena percepción por parte de la ciudadanía, tanto a la atención como en la calidad de las respuestas otorgadas por los funcionarios.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Se obtiene buena percepción por parte de la ciudadanía respecto a las respuestas otorgadas a sus peticiones</a:t>
            </a:r>
            <a:r>
              <a:rPr lang="es-ES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Se dificulta el acceso a la percepción ciudadana dado que es muy bajo el nivel de participación por parte de los usuarios.</a:t>
            </a:r>
            <a:r>
              <a:rPr lang="es-ES" dirty="0" smtClean="0"/>
              <a:t> 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39448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1323" y="1077062"/>
            <a:ext cx="9144000" cy="827041"/>
          </a:xfrm>
        </p:spPr>
        <p:txBody>
          <a:bodyPr>
            <a:noAutofit/>
          </a:bodyPr>
          <a:lstStyle/>
          <a:p>
            <a:pPr algn="l"/>
            <a:r>
              <a:rPr lang="es-ES" sz="2800" b="1" dirty="0" smtClean="0"/>
              <a:t>Contenido</a:t>
            </a:r>
            <a:endParaRPr lang="en-US" sz="2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8374" y="2064604"/>
            <a:ext cx="6620158" cy="1030014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s-ES" sz="1600" dirty="0" smtClean="0"/>
              <a:t>Introducción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s-ES" sz="1600" dirty="0" smtClean="0"/>
              <a:t>Acceso a la información pública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s-ES" sz="1600" dirty="0" smtClean="0"/>
              <a:t>PQRSD recibidas en el trimestre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s-ES" sz="1600" dirty="0" smtClean="0"/>
              <a:t>Comparación de PQRSD recibidas en periodos anteriores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s-ES" sz="1600" dirty="0" smtClean="0"/>
              <a:t>PQRSD recibidas por canal de atención 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s-ES" sz="1600" dirty="0" smtClean="0"/>
              <a:t>PQRSD asignadas por dependencias 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s-ES" sz="1600" dirty="0" smtClean="0"/>
              <a:t>Oportunidad de respuestas </a:t>
            </a:r>
          </a:p>
          <a:p>
            <a:pPr algn="r">
              <a:lnSpc>
                <a:spcPct val="100000"/>
              </a:lnSpc>
            </a:pPr>
            <a:endParaRPr lang="en-US" sz="1600" dirty="0"/>
          </a:p>
        </p:txBody>
      </p:sp>
      <p:sp>
        <p:nvSpPr>
          <p:cNvPr id="7" name="Rectángulo 6"/>
          <p:cNvSpPr/>
          <p:nvPr/>
        </p:nvSpPr>
        <p:spPr>
          <a:xfrm>
            <a:off x="5965300" y="1925618"/>
            <a:ext cx="6096000" cy="1900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8"/>
            </a:pPr>
            <a:r>
              <a:rPr lang="es-ES" sz="1600" dirty="0" smtClean="0"/>
              <a:t>Cantidad y motivo de reclamos recibidos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8"/>
            </a:pPr>
            <a:r>
              <a:rPr lang="es-ES" sz="1600" dirty="0" smtClean="0"/>
              <a:t>Tiempo promedio de respuesta por dependencia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8"/>
            </a:pPr>
            <a:r>
              <a:rPr lang="es-ES" sz="1600" dirty="0" smtClean="0"/>
              <a:t>Percepción de la ciudadanía los productos, servicios y trámites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8"/>
            </a:pPr>
            <a:r>
              <a:rPr lang="es-ES" sz="1600" dirty="0" smtClean="0"/>
              <a:t>Conclusiones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8"/>
            </a:pPr>
            <a:r>
              <a:rPr lang="es-ES" sz="1600" dirty="0" smtClean="0"/>
              <a:t>Recomendaciones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71456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525517" y="1049768"/>
            <a:ext cx="9144000" cy="631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s-ES" sz="3600" dirty="0" smtClean="0"/>
              <a:t>12. Recomendaciones</a:t>
            </a:r>
            <a:endParaRPr lang="es-ES" sz="3600" dirty="0"/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4288500021"/>
              </p:ext>
            </p:extLst>
          </p:nvPr>
        </p:nvGraphicFramePr>
        <p:xfrm>
          <a:off x="1605652" y="1608083"/>
          <a:ext cx="7401714" cy="4461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4423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717" y="2938135"/>
            <a:ext cx="9144000" cy="1770500"/>
          </a:xfrm>
        </p:spPr>
        <p:txBody>
          <a:bodyPr>
            <a:noAutofit/>
          </a:bodyPr>
          <a:lstStyle/>
          <a:p>
            <a:pPr algn="l"/>
            <a:r>
              <a:rPr lang="es-ES" sz="4400" dirty="0" smtClean="0"/>
              <a:t/>
            </a:r>
            <a:br>
              <a:rPr lang="es-ES" sz="4400" dirty="0" smtClean="0"/>
            </a:br>
            <a:endParaRPr lang="en-US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94868" y="2016626"/>
            <a:ext cx="9144000" cy="3765175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s-ES" sz="2000" dirty="0" smtClean="0"/>
              <a:t>Este documento corresponde a informe de Peticiones, Quejas, Reclamos, Sugerencias y Denuncias (PQRSD) recibidas y atendidas por las dependencias y oficinas de la Alcaldia de Quibdó y la percepción de los trámites y servicios evaluados por cada uno de los ciudadanos atendidos durante el segundo trimestre del año, comprendido del 1° de julio a el 30 de septiembre de 2023. </a:t>
            </a:r>
          </a:p>
          <a:p>
            <a:pPr algn="just">
              <a:lnSpc>
                <a:spcPct val="120000"/>
              </a:lnSpc>
            </a:pPr>
            <a:r>
              <a:rPr lang="es-ES" sz="2000" dirty="0" smtClean="0"/>
              <a:t>La finalidad de este informe es determinar la oportunidad de las respuestas y el nivel de percepción de los servicios y trámites ofrecidos por la Alcaldia de Quibdó a nuestros ciudadanos y en el evento de ser necesario, formular recomendaciones, para el mejoramiento continuo de la prestación del servicio a los usuarios por parte de la Entidad.</a:t>
            </a:r>
            <a:endParaRPr lang="en-US" sz="2000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94868" y="991498"/>
            <a:ext cx="9144000" cy="123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r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es-ES" sz="3500" dirty="0" smtClean="0"/>
              <a:t>Introducción </a:t>
            </a:r>
          </a:p>
        </p:txBody>
      </p:sp>
    </p:spTree>
    <p:extLst>
      <p:ext uri="{BB962C8B-B14F-4D97-AF65-F5344CB8AC3E}">
        <p14:creationId xmlns:p14="http://schemas.microsoft.com/office/powerpoint/2010/main" val="31064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717" y="2938135"/>
            <a:ext cx="9144000" cy="1770500"/>
          </a:xfrm>
        </p:spPr>
        <p:txBody>
          <a:bodyPr>
            <a:noAutofit/>
          </a:bodyPr>
          <a:lstStyle/>
          <a:p>
            <a:pPr algn="l"/>
            <a:r>
              <a:rPr lang="es-ES" sz="4400" dirty="0" smtClean="0"/>
              <a:t/>
            </a:r>
            <a:br>
              <a:rPr lang="es-ES" sz="4400" dirty="0" smtClean="0"/>
            </a:br>
            <a:endParaRPr lang="en-US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94868" y="2226833"/>
            <a:ext cx="9144000" cy="3184263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s-ES" sz="2000" dirty="0"/>
              <a:t>S</a:t>
            </a:r>
            <a:r>
              <a:rPr lang="es-ES" sz="2000" dirty="0" smtClean="0"/>
              <a:t>e informa que en el portal web a través del enlace www.quibdo-choco.gov.co, se encuentra disponible la información a la que se refiere la mencionada ley, para que los usuarios consulten los temas de su interés. </a:t>
            </a:r>
          </a:p>
          <a:p>
            <a:pPr algn="just">
              <a:lnSpc>
                <a:spcPct val="120000"/>
              </a:lnSpc>
            </a:pPr>
            <a:r>
              <a:rPr lang="es-ES" sz="2000" dirty="0" smtClean="0"/>
              <a:t>De acuerdo con los datos consolidados en los diferentes canales de atención, durante el tercer trimestre del año 2023, se recibieron 2,307 PQRSD. </a:t>
            </a:r>
          </a:p>
          <a:p>
            <a:pPr algn="just">
              <a:lnSpc>
                <a:spcPct val="120000"/>
              </a:lnSpc>
            </a:pPr>
            <a:r>
              <a:rPr lang="es-ES" sz="2000" dirty="0" smtClean="0"/>
              <a:t>No se negó el acceso a ninguna petición, conforme a lo informado por las dependencias a las cuales les fueron asignadas las mismas.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94868" y="991498"/>
            <a:ext cx="9144000" cy="123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r">
              <a:lnSpc>
                <a:spcPct val="120000"/>
              </a:lnSpc>
              <a:buFont typeface="+mj-lt"/>
              <a:buAutoNum type="arabicPeriod" startAt="2"/>
            </a:pPr>
            <a:r>
              <a:rPr lang="es-ES" sz="3500" dirty="0" smtClean="0"/>
              <a:t>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2286222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717" y="2938135"/>
            <a:ext cx="9144000" cy="1770500"/>
          </a:xfrm>
        </p:spPr>
        <p:txBody>
          <a:bodyPr>
            <a:noAutofit/>
          </a:bodyPr>
          <a:lstStyle/>
          <a:p>
            <a:pPr algn="l"/>
            <a:r>
              <a:rPr lang="es-ES" sz="4400" dirty="0" smtClean="0"/>
              <a:t/>
            </a:r>
            <a:br>
              <a:rPr lang="es-ES" sz="4400" dirty="0" smtClean="0"/>
            </a:br>
            <a:endParaRPr lang="en-US" sz="4400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492744" y="847663"/>
            <a:ext cx="9144000" cy="802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es-ES" sz="3500" dirty="0" smtClean="0"/>
              <a:t>3. PQRSD Recibidas en el trimestre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819010875"/>
              </p:ext>
            </p:extLst>
          </p:nvPr>
        </p:nvGraphicFramePr>
        <p:xfrm>
          <a:off x="534266" y="1124607"/>
          <a:ext cx="4657164" cy="4593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1797018851"/>
              </p:ext>
            </p:extLst>
          </p:nvPr>
        </p:nvGraphicFramePr>
        <p:xfrm>
          <a:off x="5725696" y="1572633"/>
          <a:ext cx="5489004" cy="3913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15497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03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717" y="2938135"/>
            <a:ext cx="9144000" cy="1770500"/>
          </a:xfrm>
        </p:spPr>
        <p:txBody>
          <a:bodyPr>
            <a:noAutofit/>
          </a:bodyPr>
          <a:lstStyle/>
          <a:p>
            <a:pPr algn="l"/>
            <a:r>
              <a:rPr lang="es-ES" sz="4400" dirty="0" smtClean="0"/>
              <a:t/>
            </a:r>
            <a:br>
              <a:rPr lang="es-ES" sz="4400" dirty="0" smtClean="0"/>
            </a:br>
            <a:endParaRPr lang="en-US" sz="4400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770408" y="878443"/>
            <a:ext cx="10373842" cy="860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es-ES" sz="3500" dirty="0" smtClean="0"/>
              <a:t>4. Comparación de PQRSD recibidas en periodos anteriores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815241076"/>
              </p:ext>
            </p:extLst>
          </p:nvPr>
        </p:nvGraphicFramePr>
        <p:xfrm>
          <a:off x="529513" y="2189800"/>
          <a:ext cx="5637793" cy="2948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6546466" y="2904175"/>
            <a:ext cx="56365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Comparado el mismo trimestre con el año anterior se evidencia una disminución del 13% se evidencia una disminución en las reiteración de las peticiones por parte de la ciudadanía o usuarios para recibir respuesta sus peticiones.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91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03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717" y="2938135"/>
            <a:ext cx="9144000" cy="1770500"/>
          </a:xfrm>
        </p:spPr>
        <p:txBody>
          <a:bodyPr>
            <a:noAutofit/>
          </a:bodyPr>
          <a:lstStyle/>
          <a:p>
            <a:pPr algn="l"/>
            <a:r>
              <a:rPr lang="es-ES" sz="4400" dirty="0" smtClean="0"/>
              <a:t/>
            </a:r>
            <a:br>
              <a:rPr lang="es-ES" sz="4400" dirty="0" smtClean="0"/>
            </a:br>
            <a:endParaRPr lang="en-US" sz="4400" dirty="0"/>
          </a:p>
        </p:txBody>
      </p: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738617871"/>
              </p:ext>
            </p:extLst>
          </p:nvPr>
        </p:nvGraphicFramePr>
        <p:xfrm>
          <a:off x="6219234" y="1560639"/>
          <a:ext cx="5336256" cy="2948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407057" y="2434944"/>
            <a:ext cx="54023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En este trimestre se encuentra un nuevo pico del año que corresponde al mes de agosto siendo el tercer mes con mayor numero de peticiones radicadas, el aumento se debe a las solicitudes para el uso de espacios públicos y vallas publicitarias.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717" y="2938135"/>
            <a:ext cx="9144000" cy="1770500"/>
          </a:xfrm>
        </p:spPr>
        <p:txBody>
          <a:bodyPr>
            <a:noAutofit/>
          </a:bodyPr>
          <a:lstStyle/>
          <a:p>
            <a:pPr algn="l"/>
            <a:r>
              <a:rPr lang="es-ES" sz="4400" dirty="0" smtClean="0"/>
              <a:t/>
            </a:r>
            <a:br>
              <a:rPr lang="es-ES" sz="4400" dirty="0" smtClean="0"/>
            </a:br>
            <a:endParaRPr lang="en-US" sz="4400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187943" y="1231938"/>
            <a:ext cx="9144000" cy="900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s-ES" sz="3600" dirty="0" smtClean="0"/>
              <a:t>5. PQRSD </a:t>
            </a:r>
            <a:r>
              <a:rPr lang="es-ES" sz="3600" dirty="0"/>
              <a:t>recibidas por canal de atención 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700406101"/>
              </p:ext>
            </p:extLst>
          </p:nvPr>
        </p:nvGraphicFramePr>
        <p:xfrm>
          <a:off x="800576" y="2336171"/>
          <a:ext cx="5127258" cy="2974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6241666" y="2938135"/>
            <a:ext cx="56365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El canal más utilizado sigue siendo el presencial, pero a aumentado el uso del canal WEB</a:t>
            </a:r>
            <a:r>
              <a:rPr lang="es-ES" dirty="0"/>
              <a:t> </a:t>
            </a:r>
            <a:r>
              <a:rPr lang="es-ES" dirty="0" smtClean="0"/>
              <a:t>y correo electrónico dado la efectividad en el proceso de radicación mediante el aplicativo SAC.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789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717" y="2938135"/>
            <a:ext cx="9144000" cy="1770500"/>
          </a:xfrm>
        </p:spPr>
        <p:txBody>
          <a:bodyPr>
            <a:noAutofit/>
          </a:bodyPr>
          <a:lstStyle/>
          <a:p>
            <a:pPr algn="l"/>
            <a:r>
              <a:rPr lang="es-ES" sz="4400" dirty="0" smtClean="0"/>
              <a:t/>
            </a:r>
            <a:br>
              <a:rPr lang="es-ES" sz="4400" dirty="0" smtClean="0"/>
            </a:br>
            <a:endParaRPr lang="en-US" sz="4400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20717" y="788770"/>
            <a:ext cx="9144000" cy="8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s-ES" sz="3600" dirty="0" smtClean="0"/>
              <a:t>6. PQRSD </a:t>
            </a:r>
            <a:r>
              <a:rPr lang="es-ES" sz="3600" dirty="0"/>
              <a:t>asignadas por dependencias 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018855"/>
              </p:ext>
            </p:extLst>
          </p:nvPr>
        </p:nvGraphicFramePr>
        <p:xfrm>
          <a:off x="2217420" y="1818385"/>
          <a:ext cx="7269479" cy="3950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6697">
                  <a:extLst>
                    <a:ext uri="{9D8B030D-6E8A-4147-A177-3AD203B41FA5}">
                      <a16:colId xmlns:a16="http://schemas.microsoft.com/office/drawing/2014/main" val="3500034399"/>
                    </a:ext>
                  </a:extLst>
                </a:gridCol>
                <a:gridCol w="941541">
                  <a:extLst>
                    <a:ext uri="{9D8B030D-6E8A-4147-A177-3AD203B41FA5}">
                      <a16:colId xmlns:a16="http://schemas.microsoft.com/office/drawing/2014/main" val="1396411935"/>
                    </a:ext>
                  </a:extLst>
                </a:gridCol>
                <a:gridCol w="941541">
                  <a:extLst>
                    <a:ext uri="{9D8B030D-6E8A-4147-A177-3AD203B41FA5}">
                      <a16:colId xmlns:a16="http://schemas.microsoft.com/office/drawing/2014/main" val="2070459893"/>
                    </a:ext>
                  </a:extLst>
                </a:gridCol>
                <a:gridCol w="1055122">
                  <a:extLst>
                    <a:ext uri="{9D8B030D-6E8A-4147-A177-3AD203B41FA5}">
                      <a16:colId xmlns:a16="http://schemas.microsoft.com/office/drawing/2014/main" val="2795041010"/>
                    </a:ext>
                  </a:extLst>
                </a:gridCol>
                <a:gridCol w="827960">
                  <a:extLst>
                    <a:ext uri="{9D8B030D-6E8A-4147-A177-3AD203B41FA5}">
                      <a16:colId xmlns:a16="http://schemas.microsoft.com/office/drawing/2014/main" val="3909584108"/>
                    </a:ext>
                  </a:extLst>
                </a:gridCol>
                <a:gridCol w="1396618">
                  <a:extLst>
                    <a:ext uri="{9D8B030D-6E8A-4147-A177-3AD203B41FA5}">
                      <a16:colId xmlns:a16="http://schemas.microsoft.com/office/drawing/2014/main" val="278131989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Dependencias</a:t>
                      </a:r>
                      <a:endParaRPr lang="es-CO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54331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Deporte, Recreación y Cultura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71789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Desarrollo Económico, Turismo y Competitividad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48908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Despacho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95041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Educación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0592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Gobierno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90963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Hacienda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90707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Inclusión Social y Cohesión Social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8588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Infraestructura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6027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la Mujer, Género y Diversidad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06579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Medio Ambiente y Biodiversidad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16407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Movilidad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27721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Planeación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48311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Salud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82777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General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5948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994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6F97559B4497640815FFE7368068AF7" ma:contentTypeVersion="2" ma:contentTypeDescription="Crear nuevo documento." ma:contentTypeScope="" ma:versionID="db21501f55a1746808334d935a8db224">
  <xsd:schema xmlns:xsd="http://www.w3.org/2001/XMLSchema" xmlns:xs="http://www.w3.org/2001/XMLSchema" xmlns:p="http://schemas.microsoft.com/office/2006/metadata/properties" xmlns:ns2="538ef492-84b6-45ef-a6b6-d404662b89a7" targetNamespace="http://schemas.microsoft.com/office/2006/metadata/properties" ma:root="true" ma:fieldsID="99fb30bf2a2879b89f1823222e2ed88f" ns2:_="">
    <xsd:import namespace="538ef492-84b6-45ef-a6b6-d404662b89a7"/>
    <xsd:element name="properties">
      <xsd:complexType>
        <xsd:sequence>
          <xsd:element name="documentManagement">
            <xsd:complexType>
              <xsd:all>
                <xsd:element ref="ns2:Descripci_x00f3_n" minOccurs="0"/>
                <xsd:element ref="ns2:Fech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8ef492-84b6-45ef-a6b6-d404662b89a7" elementFormDefault="qualified">
    <xsd:import namespace="http://schemas.microsoft.com/office/2006/documentManagement/types"/>
    <xsd:import namespace="http://schemas.microsoft.com/office/infopath/2007/PartnerControls"/>
    <xsd:element name="Descripci_x00f3_n" ma:index="8" nillable="true" ma:displayName="Descripción" ma:internalName="Descripci_x00f3_n">
      <xsd:simpleType>
        <xsd:restriction base="dms:Note">
          <xsd:maxLength value="255"/>
        </xsd:restriction>
      </xsd:simpleType>
    </xsd:element>
    <xsd:element name="Fecha" ma:index="9" nillable="true" ma:displayName="Fecha" ma:format="DateOnly" ma:internalName="Fecha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 xmlns="538ef492-84b6-45ef-a6b6-d404662b89a7">2023-10-16T05:00:00+00:00</Fecha>
    <Descripci_x00f3_n xmlns="538ef492-84b6-45ef-a6b6-d404662b89a7">Informe de PQRSD y percepción de la ciudadanía  Primer trimestre de 2023</Descripci_x00f3_n>
  </documentManagement>
</p:properties>
</file>

<file path=customXml/itemProps1.xml><?xml version="1.0" encoding="utf-8"?>
<ds:datastoreItem xmlns:ds="http://schemas.openxmlformats.org/officeDocument/2006/customXml" ds:itemID="{EA9E9EA0-6771-40E6-95A3-2D6C23061ED1}"/>
</file>

<file path=customXml/itemProps2.xml><?xml version="1.0" encoding="utf-8"?>
<ds:datastoreItem xmlns:ds="http://schemas.openxmlformats.org/officeDocument/2006/customXml" ds:itemID="{213B0125-264E-41C8-9627-DC74FBEF58DD}"/>
</file>

<file path=customXml/itemProps3.xml><?xml version="1.0" encoding="utf-8"?>
<ds:datastoreItem xmlns:ds="http://schemas.openxmlformats.org/officeDocument/2006/customXml" ds:itemID="{92C5DEB9-4781-4774-891A-66F5E3A58DDA}"/>
</file>

<file path=docProps/app.xml><?xml version="1.0" encoding="utf-8"?>
<Properties xmlns="http://schemas.openxmlformats.org/officeDocument/2006/extended-properties" xmlns:vt="http://schemas.openxmlformats.org/officeDocument/2006/docPropsVTypes">
  <TotalTime>2737</TotalTime>
  <Words>1667</Words>
  <Application>Microsoft Office PowerPoint</Application>
  <PresentationFormat>Panorámica</PresentationFormat>
  <Paragraphs>424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Tema de Office</vt:lpstr>
      <vt:lpstr>Informe de PQRSD y percepción de la ciudadanía  Tercer trimestre de 2023 </vt:lpstr>
      <vt:lpstr>Contenido</vt:lpstr>
      <vt:lpstr> </vt:lpstr>
      <vt:lpstr> </vt:lpstr>
      <vt:lpstr> </vt:lpstr>
      <vt:lpstr> </vt:lpstr>
      <vt:lpstr> </vt:lpstr>
      <vt:lpstr> </vt:lpstr>
      <vt:lpstr> 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PQRSD y percepción de la ciudadanía  Primer trimestre de 2023</dc:title>
  <dc:creator>Alcaldia</dc:creator>
  <cp:lastModifiedBy>Alcaldia</cp:lastModifiedBy>
  <cp:revision>99</cp:revision>
  <dcterms:created xsi:type="dcterms:W3CDTF">2023-07-12T20:57:06Z</dcterms:created>
  <dcterms:modified xsi:type="dcterms:W3CDTF">2023-11-17T16:59:16Z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0x01010076F97559B4497640815FFE7368068AF7</vt:lpwstr>
  </property>
</Properties>
</file>